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65" r:id="rId2"/>
    <p:sldId id="288" r:id="rId3"/>
    <p:sldId id="368" r:id="rId4"/>
    <p:sldId id="381" r:id="rId5"/>
    <p:sldId id="360" r:id="rId6"/>
    <p:sldId id="306" r:id="rId7"/>
    <p:sldId id="307" r:id="rId8"/>
    <p:sldId id="309" r:id="rId9"/>
    <p:sldId id="359" r:id="rId10"/>
    <p:sldId id="356" r:id="rId11"/>
    <p:sldId id="340" r:id="rId12"/>
    <p:sldId id="383" r:id="rId13"/>
    <p:sldId id="342" r:id="rId14"/>
    <p:sldId id="384" r:id="rId15"/>
    <p:sldId id="344" r:id="rId16"/>
    <p:sldId id="358" r:id="rId17"/>
    <p:sldId id="345" r:id="rId18"/>
    <p:sldId id="329" r:id="rId19"/>
    <p:sldId id="330" r:id="rId20"/>
    <p:sldId id="331" r:id="rId21"/>
    <p:sldId id="332" r:id="rId22"/>
    <p:sldId id="333" r:id="rId23"/>
    <p:sldId id="334" r:id="rId24"/>
    <p:sldId id="366" r:id="rId25"/>
    <p:sldId id="335" r:id="rId26"/>
    <p:sldId id="367" r:id="rId27"/>
    <p:sldId id="350" r:id="rId28"/>
    <p:sldId id="348" r:id="rId29"/>
    <p:sldId id="321" r:id="rId30"/>
    <p:sldId id="352" r:id="rId3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87">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4E23"/>
    <a:srgbClr val="ED5D31"/>
    <a:srgbClr val="E64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8"/>
    <p:restoredTop sz="58086"/>
  </p:normalViewPr>
  <p:slideViewPr>
    <p:cSldViewPr snapToGrid="0" snapToObjects="1">
      <p:cViewPr>
        <p:scale>
          <a:sx n="217" d="100"/>
          <a:sy n="217" d="100"/>
        </p:scale>
        <p:origin x="520" y="144"/>
      </p:cViewPr>
      <p:guideLst>
        <p:guide orient="horz" pos="1687"/>
        <p:guide pos="2864"/>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52A33-4B94-1A42-8517-4753145FB764}"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2CE9F-E743-9C4E-849A-C65778E6781F}" type="slidenum">
              <a:rPr lang="en-US" smtClean="0"/>
              <a:t>‹#›</a:t>
            </a:fld>
            <a:endParaRPr lang="en-US"/>
          </a:p>
        </p:txBody>
      </p:sp>
    </p:spTree>
    <p:extLst>
      <p:ext uri="{BB962C8B-B14F-4D97-AF65-F5344CB8AC3E}">
        <p14:creationId xmlns:p14="http://schemas.microsoft.com/office/powerpoint/2010/main" val="3214484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Tanaka Chitete and my research supervisor is Dr. Rahul Gopinath.</a:t>
            </a:r>
          </a:p>
          <a:p>
            <a:endParaRPr lang="en-US" dirty="0"/>
          </a:p>
          <a:p>
            <a:r>
              <a:rPr lang="en-US" dirty="0"/>
              <a:t>Today, I will be discussing my thesis, </a:t>
            </a:r>
            <a:r>
              <a:rPr lang="en-US" i="1" dirty="0"/>
              <a:t>Lowering barriers to using computational notebooks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Computational notebooks have revolutionised how data scientists, researchers, and educators engage with scientific computing. As their popularity has surged, so too has the realisation that the state-of-the-art is quite problematic, affecting a myriad of workflows.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In the first section, we will explore each of the problems that users face, from setup to deployment.</a:t>
            </a:r>
            <a:endParaRPr lang="en-US"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1</a:t>
            </a:fld>
            <a:endParaRPr lang="en-US"/>
          </a:p>
        </p:txBody>
      </p:sp>
    </p:spTree>
    <p:extLst>
      <p:ext uri="{BB962C8B-B14F-4D97-AF65-F5344CB8AC3E}">
        <p14:creationId xmlns:p14="http://schemas.microsoft.com/office/powerpoint/2010/main" val="1545192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take a look at Yuna in action.</a:t>
            </a:r>
          </a:p>
        </p:txBody>
      </p:sp>
      <p:sp>
        <p:nvSpPr>
          <p:cNvPr id="4" name="Slide Number Placeholder 3"/>
          <p:cNvSpPr>
            <a:spLocks noGrp="1"/>
          </p:cNvSpPr>
          <p:nvPr>
            <p:ph type="sldNum" sz="quarter" idx="5"/>
          </p:nvPr>
        </p:nvSpPr>
        <p:spPr/>
        <p:txBody>
          <a:bodyPr/>
          <a:lstStyle/>
          <a:p>
            <a:fld id="{3412CE9F-E743-9C4E-849A-C65778E6781F}" type="slidenum">
              <a:rPr lang="en-US" smtClean="0"/>
              <a:t>10</a:t>
            </a:fld>
            <a:endParaRPr lang="en-US"/>
          </a:p>
        </p:txBody>
      </p:sp>
    </p:spTree>
    <p:extLst>
      <p:ext uri="{BB962C8B-B14F-4D97-AF65-F5344CB8AC3E}">
        <p14:creationId xmlns:p14="http://schemas.microsoft.com/office/powerpoint/2010/main" val="4217135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i="0" dirty="0">
                <a:effectLst/>
                <a:latin typeface="XCharter" panose="02000503000000000000" pitchFamily="2" charset="0"/>
              </a:rPr>
              <a:t>Yuna</a:t>
            </a:r>
            <a:r>
              <a:rPr lang="en-AU" sz="1800" i="1" dirty="0">
                <a:effectLst/>
                <a:latin typeface="XCharter" panose="02000503000000000000" pitchFamily="2" charset="0"/>
              </a:rPr>
              <a:t> </a:t>
            </a:r>
            <a:r>
              <a:rPr lang="en-AU" sz="1800" dirty="0">
                <a:effectLst/>
                <a:latin typeface="XCharter" panose="02000503000000000000" pitchFamily="2" charset="0"/>
              </a:rPr>
              <a:t>provides Python and Markdown cells, facilitating code execution and rich-text documentation, respectively. These cells are provisioned by CodeMirror, an in-browser text editor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XCharter" panose="02000503000000000000" pitchFamily="2" charset="0"/>
              </a:rPr>
              <a:t>Bootstrap, a prominent frontend framework, grants further aesthetic and functional enhancements. </a:t>
            </a:r>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11</a:t>
            </a:fld>
            <a:endParaRPr lang="en-US"/>
          </a:p>
        </p:txBody>
      </p:sp>
    </p:spTree>
    <p:extLst>
      <p:ext uri="{BB962C8B-B14F-4D97-AF65-F5344CB8AC3E}">
        <p14:creationId xmlns:p14="http://schemas.microsoft.com/office/powerpoint/2010/main" val="1155665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Code execution is driven by Pyodide, a Python distribution for the browser.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Pyodide ports the Python runtime using </a:t>
            </a:r>
            <a:r>
              <a:rPr lang="en-AU" sz="1200" dirty="0" err="1">
                <a:effectLst/>
                <a:latin typeface="XCharter" panose="02000503000000000000" pitchFamily="2" charset="0"/>
              </a:rPr>
              <a:t>WebAssembly</a:t>
            </a:r>
            <a:r>
              <a:rPr lang="en-AU" sz="1200" dirty="0">
                <a:effectLst/>
                <a:latin typeface="XCharter" panose="02000503000000000000" pitchFamily="2" charset="0"/>
              </a:rPr>
              <a:t> (Wasm), a binary execution format. The associated module is encapsulated within each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Thereafter, Pyodide loads the runtime into the browser using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To incorporate the standard library, Pyodide maintains a zip archive. When loading the runtime, custom JavaScript imports the library into the runtime.</a:t>
            </a:r>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12</a:t>
            </a:fld>
            <a:endParaRPr lang="en-US"/>
          </a:p>
        </p:txBody>
      </p:sp>
    </p:spTree>
    <p:extLst>
      <p:ext uri="{BB962C8B-B14F-4D97-AF65-F5344CB8AC3E}">
        <p14:creationId xmlns:p14="http://schemas.microsoft.com/office/powerpoint/2010/main" val="1750001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In the over-archiving </a:t>
            </a:r>
            <a:r>
              <a:rPr lang="en-AU" sz="1200" i="0" dirty="0">
                <a:effectLst/>
                <a:latin typeface="XCharter" panose="02000503000000000000" pitchFamily="2" charset="0"/>
              </a:rPr>
              <a:t>Yuna</a:t>
            </a:r>
            <a:r>
              <a:rPr lang="en-AU" sz="1200" i="1" dirty="0">
                <a:effectLst/>
                <a:latin typeface="XCharter" panose="02000503000000000000" pitchFamily="2" charset="0"/>
              </a:rPr>
              <a:t> </a:t>
            </a:r>
            <a:r>
              <a:rPr lang="en-AU" sz="1200" dirty="0">
                <a:effectLst/>
                <a:latin typeface="XCharter" panose="02000503000000000000" pitchFamily="2" charset="0"/>
              </a:rPr>
              <a:t>ecosystem, </a:t>
            </a:r>
            <a:r>
              <a:rPr lang="en-AU" sz="1200" dirty="0">
                <a:effectLst/>
                <a:latin typeface="SFTT1095"/>
              </a:rPr>
              <a:t>a custom Python script </a:t>
            </a:r>
            <a:r>
              <a:rPr lang="en-AU" sz="1200" dirty="0">
                <a:effectLst/>
                <a:latin typeface="XCharter" panose="02000503000000000000" pitchFamily="2" charset="0"/>
              </a:rPr>
              <a:t>is the primary utility used to construct </a:t>
            </a:r>
            <a:r>
              <a:rPr lang="en-AU" sz="1200" i="0" dirty="0">
                <a:effectLst/>
                <a:latin typeface="XCharter" panose="02000503000000000000" pitchFamily="2" charset="0"/>
              </a:rPr>
              <a:t>each</a:t>
            </a:r>
            <a:r>
              <a:rPr lang="en-AU" sz="1200" i="1" dirty="0">
                <a:effectLst/>
                <a:latin typeface="XCharter" panose="02000503000000000000" pitchFamily="2" charset="0"/>
              </a:rPr>
              <a:t> </a:t>
            </a:r>
            <a:r>
              <a:rPr lang="en-AU" sz="1200" dirty="0">
                <a:effectLst/>
                <a:latin typeface="XCharter" panose="02000503000000000000" pitchFamily="2" charset="0"/>
              </a:rPr>
              <a:t>environment, embedding all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Package installation is achieved with micropip, a lightweight Python package manager for Pyodide.</a:t>
            </a:r>
            <a:endParaRPr lang="en-AU"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13</a:t>
            </a:fld>
            <a:endParaRPr lang="en-US"/>
          </a:p>
        </p:txBody>
      </p:sp>
    </p:spTree>
    <p:extLst>
      <p:ext uri="{BB962C8B-B14F-4D97-AF65-F5344CB8AC3E}">
        <p14:creationId xmlns:p14="http://schemas.microsoft.com/office/powerpoint/2010/main" val="2331680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cloudpickle, a Python package for enhanced pickling support, is harnessed to ensure continuity of work. The entire session can be saved and restored with one click.</a:t>
            </a:r>
            <a:endParaRPr lang="en-AU"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14</a:t>
            </a:fld>
            <a:endParaRPr lang="en-US"/>
          </a:p>
        </p:txBody>
      </p:sp>
    </p:spTree>
    <p:extLst>
      <p:ext uri="{BB962C8B-B14F-4D97-AF65-F5344CB8AC3E}">
        <p14:creationId xmlns:p14="http://schemas.microsoft.com/office/powerpoint/2010/main" val="930989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XCharter" panose="02000503000000000000" pitchFamily="2" charset="0"/>
              </a:rPr>
              <a:t>Marked, a JavaScript compiler for parsing markdown, powers rich-text documentation. It retrieves and translates Markdown syntax into HTML syntax, immediately rendering documentation in the browser.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15</a:t>
            </a:fld>
            <a:endParaRPr lang="en-US"/>
          </a:p>
        </p:txBody>
      </p:sp>
    </p:spTree>
    <p:extLst>
      <p:ext uri="{BB962C8B-B14F-4D97-AF65-F5344CB8AC3E}">
        <p14:creationId xmlns:p14="http://schemas.microsoft.com/office/powerpoint/2010/main" val="3607699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examine how well Yuna solves existing problems.</a:t>
            </a:r>
          </a:p>
        </p:txBody>
      </p:sp>
      <p:sp>
        <p:nvSpPr>
          <p:cNvPr id="4" name="Slide Number Placeholder 3"/>
          <p:cNvSpPr>
            <a:spLocks noGrp="1"/>
          </p:cNvSpPr>
          <p:nvPr>
            <p:ph type="sldNum" sz="quarter" idx="5"/>
          </p:nvPr>
        </p:nvSpPr>
        <p:spPr/>
        <p:txBody>
          <a:bodyPr/>
          <a:lstStyle/>
          <a:p>
            <a:fld id="{3412CE9F-E743-9C4E-849A-C65778E6781F}" type="slidenum">
              <a:rPr lang="en-US" smtClean="0"/>
              <a:t>16</a:t>
            </a:fld>
            <a:endParaRPr lang="en-US"/>
          </a:p>
        </p:txBody>
      </p:sp>
    </p:spTree>
    <p:extLst>
      <p:ext uri="{BB962C8B-B14F-4D97-AF65-F5344CB8AC3E}">
        <p14:creationId xmlns:p14="http://schemas.microsoft.com/office/powerpoint/2010/main" val="2924159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XCharter" panose="02000503000000000000" pitchFamily="2" charset="0"/>
              </a:rPr>
              <a:t>A computational platform should offer integrated package management. It should offer capabilities such as seamless discovery, installation, updating, and deprecation-handling. These capabilities should be provisioned directly within the interface, obviating command-line interventions.</a:t>
            </a:r>
          </a:p>
          <a:p>
            <a:endParaRPr lang="en-AU" sz="1800" dirty="0">
              <a:effectLst/>
              <a:latin typeface="XCharter" panose="02000503000000000000" pitchFamily="2" charset="0"/>
            </a:endParaRPr>
          </a:p>
          <a:p>
            <a:r>
              <a:rPr lang="en-AU" sz="1800" dirty="0">
                <a:effectLst/>
                <a:latin typeface="XCharter" panose="02000503000000000000" pitchFamily="2" charset="0"/>
              </a:rPr>
              <a:t>Yuna embeds all dependencies within the file, fully automating dependency management. </a:t>
            </a:r>
            <a:endParaRPr lang="en-AU"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17</a:t>
            </a:fld>
            <a:endParaRPr lang="en-US"/>
          </a:p>
        </p:txBody>
      </p:sp>
    </p:spTree>
    <p:extLst>
      <p:ext uri="{BB962C8B-B14F-4D97-AF65-F5344CB8AC3E}">
        <p14:creationId xmlns:p14="http://schemas.microsoft.com/office/powerpoint/2010/main" val="1890919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XCharter" panose="02000503000000000000" pitchFamily="2" charset="0"/>
              </a:rPr>
              <a:t>Computational platforms must offer persistent kernel connectivity. Realtime execution monitoring, automatic state recovery, and transparency in kernel activities are further enhancements.</a:t>
            </a:r>
          </a:p>
          <a:p>
            <a:endParaRPr lang="en-AU" sz="1800" dirty="0">
              <a:effectLst/>
              <a:latin typeface="XCharter" panose="02000503000000000000" pitchFamily="2" charset="0"/>
            </a:endParaRPr>
          </a:p>
          <a:p>
            <a:r>
              <a:rPr lang="en-AU" dirty="0"/>
              <a:t>Yuna embeds both the kernel and parser within each environment, guaranteeing availability. Notably, even with a fully self-contained architecture, a Yuna environment can be as small as 27 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18</a:t>
            </a:fld>
            <a:endParaRPr lang="en-US"/>
          </a:p>
        </p:txBody>
      </p:sp>
    </p:spTree>
    <p:extLst>
      <p:ext uri="{BB962C8B-B14F-4D97-AF65-F5344CB8AC3E}">
        <p14:creationId xmlns:p14="http://schemas.microsoft.com/office/powerpoint/2010/main" val="3561215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XCharter" panose="02000503000000000000" pitchFamily="2" charset="0"/>
              </a:rPr>
              <a:t>To address versioning, the essential capability is an integrated version control mechanism. This mechanism must capture notebook contents </a:t>
            </a:r>
            <a:r>
              <a:rPr lang="en-AU" sz="1800" i="1" dirty="0">
                <a:effectLst/>
                <a:latin typeface="XCharter" panose="02000503000000000000" pitchFamily="2" charset="0"/>
              </a:rPr>
              <a:t>and </a:t>
            </a:r>
            <a:r>
              <a:rPr lang="en-AU" sz="1800" dirty="0">
                <a:effectLst/>
                <a:latin typeface="XCharter" panose="02000503000000000000" pitchFamily="2" charset="0"/>
              </a:rPr>
              <a:t>session data.</a:t>
            </a:r>
            <a:endParaRPr lang="en-A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this end, Yuna embeds the notebook, data, packages, and compute within each environment, allowing for easy versioning.</a:t>
            </a:r>
            <a:endParaRPr lang="en-US" i="1"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19</a:t>
            </a:fld>
            <a:endParaRPr lang="en-US"/>
          </a:p>
        </p:txBody>
      </p:sp>
    </p:spTree>
    <p:extLst>
      <p:ext uri="{BB962C8B-B14F-4D97-AF65-F5344CB8AC3E}">
        <p14:creationId xmlns:p14="http://schemas.microsoft.com/office/powerpoint/2010/main" val="150663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1" dirty="0">
                <a:effectLst/>
                <a:latin typeface="XCharter" panose="02000503000000000000" pitchFamily="2" charset="0"/>
              </a:rPr>
              <a:t>Setting up</a:t>
            </a:r>
            <a:r>
              <a:rPr lang="en-AU" sz="1800" b="0" i="0" dirty="0">
                <a:effectLst/>
                <a:latin typeface="XCharter" panose="02000503000000000000" pitchFamily="2" charset="0"/>
              </a:rPr>
              <a:t>. N</a:t>
            </a:r>
            <a:r>
              <a:rPr lang="en-AU" sz="1800" dirty="0">
                <a:effectLst/>
                <a:latin typeface="XCharter" panose="02000503000000000000" pitchFamily="2" charset="0"/>
              </a:rPr>
              <a:t>otebook users face problems as soon as they try to create a notebook. The process of importing and cleaning data often proves to be a clerical nightmare.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XCharter" panose="02000503000000000000" pitchFamily="2" charset="0"/>
              </a:rPr>
              <a:t>Exploring and analysing data</a:t>
            </a:r>
            <a:r>
              <a:rPr lang="en-AU" sz="1800" dirty="0">
                <a:effectLst/>
                <a:latin typeface="XCharter" panose="02000503000000000000" pitchFamily="2" charset="0"/>
              </a:rPr>
              <a:t>. </a:t>
            </a:r>
            <a:r>
              <a:rPr lang="en-AU" sz="1800" b="0" i="0" dirty="0">
                <a:effectLst/>
                <a:latin typeface="XCharter" panose="02000503000000000000" pitchFamily="2" charset="0"/>
              </a:rPr>
              <a:t>On many platforms, e</a:t>
            </a:r>
            <a:r>
              <a:rPr lang="en-AU" sz="1800" dirty="0">
                <a:effectLst/>
                <a:latin typeface="XCharter" panose="02000503000000000000" pitchFamily="2" charset="0"/>
              </a:rPr>
              <a:t>xploration and analysis seems incomplete. Users often find themselves stuck in an infinite loop of copying and pasting code to tweak visualisations.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XCharter" panose="02000503000000000000" pitchFamily="2" charset="0"/>
              </a:rPr>
              <a:t>Managing code</a:t>
            </a:r>
            <a:r>
              <a:rPr lang="en-AU" sz="1800" dirty="0">
                <a:effectLst/>
                <a:latin typeface="XCharter" panose="02000503000000000000" pitchFamily="2" charset="0"/>
              </a:rPr>
              <a:t>. </a:t>
            </a:r>
            <a:r>
              <a:rPr lang="en-AU" sz="1800" b="0" i="0" dirty="0">
                <a:effectLst/>
                <a:latin typeface="XCharter" panose="02000503000000000000" pitchFamily="2" charset="0"/>
              </a:rPr>
              <a:t>D</a:t>
            </a:r>
            <a:r>
              <a:rPr lang="en-AU" sz="1800" dirty="0">
                <a:effectLst/>
                <a:latin typeface="XCharter" panose="02000503000000000000" pitchFamily="2" charset="0"/>
              </a:rPr>
              <a:t>espite representing the core workflow, writing and managing code is an ongoing frustration. Effective dependency management is difficult for users without software engineering backgrounds.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XCharter" panose="02000503000000000000" pitchFamily="2" charset="0"/>
              </a:rPr>
              <a:t>Ensuring reliability</a:t>
            </a:r>
            <a:r>
              <a:rPr lang="en-AU" sz="1800" dirty="0">
                <a:effectLst/>
                <a:latin typeface="XCharter" panose="02000503000000000000" pitchFamily="2" charset="0"/>
              </a:rPr>
              <a:t>. Notebook execution can be quite unreliable and scaling to big data is generally unsupported. When handling big data, kernel crashes frequently occur, causing irreparable data inconsistencies.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XCharter" panose="02000503000000000000" pitchFamily="2" charset="0"/>
              </a:rPr>
              <a:t>Archiving</a:t>
            </a:r>
            <a:r>
              <a:rPr lang="en-AU" sz="1800" dirty="0">
                <a:effectLst/>
                <a:latin typeface="XCharter" panose="02000503000000000000" pitchFamily="2" charset="0"/>
              </a:rPr>
              <a:t>. While many notebooks are typically used for “quick-and-dirty” work, others are authored with long-term usage in mind. However, most platforms don’t offer integrated versioning or search mechanisms.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XCharter" panose="02000503000000000000" pitchFamily="2" charset="0"/>
              </a:rPr>
              <a:t>Securing</a:t>
            </a:r>
            <a:r>
              <a:rPr lang="en-AU" sz="1800" dirty="0">
                <a:effectLst/>
                <a:latin typeface="XCharter" panose="02000503000000000000" pitchFamily="2" charset="0"/>
              </a:rPr>
              <a:t>. Mitigating leaks of sensitive data and controlling notebook access are key security concerns. With a widespread lack in native security measures, users are forced to implement custom, often error-prone,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XCharter" panose="02000503000000000000" pitchFamily="2" charset="0"/>
              </a:rPr>
              <a:t>Sharing and collaborating</a:t>
            </a:r>
            <a:r>
              <a:rPr lang="en-AU" sz="1800" dirty="0">
                <a:effectLst/>
                <a:latin typeface="XCharter" panose="02000503000000000000" pitchFamily="2" charset="0"/>
              </a:rPr>
              <a:t>. Users seek to share notebooks </a:t>
            </a:r>
            <a:r>
              <a:rPr lang="en-AU" sz="1800" i="1" dirty="0">
                <a:effectLst/>
                <a:latin typeface="XCharter" panose="02000503000000000000" pitchFamily="2" charset="0"/>
              </a:rPr>
              <a:t>interactively</a:t>
            </a:r>
            <a:r>
              <a:rPr lang="en-AU" sz="1800" dirty="0">
                <a:effectLst/>
                <a:latin typeface="XCharter" panose="02000503000000000000" pitchFamily="2" charset="0"/>
              </a:rPr>
              <a:t>, </a:t>
            </a:r>
            <a:r>
              <a:rPr lang="en-AU" sz="1800" i="1" dirty="0">
                <a:effectLst/>
                <a:latin typeface="XCharter" panose="02000503000000000000" pitchFamily="2" charset="0"/>
              </a:rPr>
              <a:t>statically</a:t>
            </a:r>
            <a:r>
              <a:rPr lang="en-AU" sz="1800" dirty="0">
                <a:effectLst/>
                <a:latin typeface="XCharter" panose="02000503000000000000" pitchFamily="2" charset="0"/>
              </a:rPr>
              <a:t>, and as </a:t>
            </a:r>
            <a:r>
              <a:rPr lang="en-AU" sz="1800" i="1" dirty="0">
                <a:effectLst/>
                <a:latin typeface="XCharter" panose="02000503000000000000" pitchFamily="2" charset="0"/>
              </a:rPr>
              <a:t>read-only </a:t>
            </a:r>
            <a:r>
              <a:rPr lang="en-AU" sz="1800" dirty="0">
                <a:effectLst/>
                <a:latin typeface="XCharter" panose="02000503000000000000" pitchFamily="2" charset="0"/>
              </a:rPr>
              <a:t>files. They also wish to collaborate with real-time editing. However, sharing at any of these levels is generally unsupported and synced notebooks present coordination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XCharter" panose="02000503000000000000" pitchFamily="2" charset="0"/>
              </a:rPr>
              <a:t>Reproducing and reusing</a:t>
            </a:r>
            <a:r>
              <a:rPr lang="en-AU" sz="1800" dirty="0">
                <a:effectLst/>
                <a:latin typeface="XCharter" panose="02000503000000000000" pitchFamily="2" charset="0"/>
              </a:rPr>
              <a:t>. Core tasks such as marking work or furthering research hinge upon reproducibility. Consequently, users want to adapt and reuse code to save time. Yet, reproducing computation or reusing code is often unfeasible.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i="1" dirty="0">
                <a:effectLst/>
                <a:latin typeface="XCharter" panose="02000503000000000000" pitchFamily="2" charset="0"/>
              </a:rPr>
              <a:t>Deploying to production</a:t>
            </a:r>
            <a:r>
              <a:rPr lang="en-AU" sz="1800" dirty="0">
                <a:effectLst/>
                <a:latin typeface="XCharter" panose="02000503000000000000" pitchFamily="2" charset="0"/>
              </a:rPr>
              <a:t>. Although notebooks are suited to quick exploration and analysis, they are difficult to deploy. Their cell-based design represents an affront to software engineering best practices. As such, deployment often requires significant code refactoring and dependency packaging.</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p:txBody>
      </p:sp>
      <p:sp>
        <p:nvSpPr>
          <p:cNvPr id="4" name="Slide Number Placeholder 3"/>
          <p:cNvSpPr>
            <a:spLocks noGrp="1"/>
          </p:cNvSpPr>
          <p:nvPr>
            <p:ph type="sldNum" sz="quarter" idx="5"/>
          </p:nvPr>
        </p:nvSpPr>
        <p:spPr/>
        <p:txBody>
          <a:bodyPr/>
          <a:lstStyle/>
          <a:p>
            <a:fld id="{3412CE9F-E743-9C4E-849A-C65778E6781F}" type="slidenum">
              <a:rPr lang="en-US" smtClean="0"/>
              <a:t>2</a:t>
            </a:fld>
            <a:endParaRPr lang="en-US"/>
          </a:p>
        </p:txBody>
      </p:sp>
    </p:spTree>
    <p:extLst>
      <p:ext uri="{BB962C8B-B14F-4D97-AF65-F5344CB8AC3E}">
        <p14:creationId xmlns:p14="http://schemas.microsoft.com/office/powerpoint/2010/main" val="1709164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XCharter" panose="02000503000000000000" pitchFamily="2" charset="0"/>
              </a:rPr>
              <a:t>If sharing the notebook is infeasible, computational platforms should offer features such as: </a:t>
            </a:r>
            <a:endParaRPr lang="en-AU" sz="1200" dirty="0">
              <a:effectLst/>
              <a:latin typeface="+mn-lt"/>
            </a:endParaRPr>
          </a:p>
          <a:p>
            <a:r>
              <a:rPr lang="en-AU" sz="1200" dirty="0">
                <a:effectLst/>
                <a:latin typeface="+mn-lt"/>
              </a:rPr>
              <a:t>- </a:t>
            </a:r>
            <a:r>
              <a:rPr lang="en-AU" sz="1800" dirty="0">
                <a:effectLst/>
                <a:latin typeface="XCharter" panose="02000503000000000000" pitchFamily="2" charset="0"/>
              </a:rPr>
              <a:t>Cell-collapsing, for visualisation emphasis </a:t>
            </a:r>
            <a:endParaRPr lang="en-AU" sz="1800" dirty="0">
              <a:effectLst/>
              <a:latin typeface="CMSY10"/>
            </a:endParaRPr>
          </a:p>
          <a:p>
            <a:r>
              <a:rPr lang="en-AU" sz="1800" dirty="0">
                <a:effectLst/>
                <a:latin typeface="CMSY10"/>
              </a:rPr>
              <a:t>- </a:t>
            </a:r>
            <a:r>
              <a:rPr lang="en-AU" sz="1800" dirty="0">
                <a:effectLst/>
                <a:latin typeface="XCharter" panose="02000503000000000000" pitchFamily="2" charset="0"/>
              </a:rPr>
              <a:t>Exporting to a diverse set of formats, such as presentations</a:t>
            </a:r>
          </a:p>
          <a:p>
            <a:r>
              <a:rPr lang="en-AU" sz="1800" dirty="0">
                <a:effectLst/>
                <a:latin typeface="XCharter" panose="02000503000000000000" pitchFamily="2" charset="0"/>
              </a:rPr>
              <a:t>- Comment-only modes for feedback without execution</a:t>
            </a:r>
          </a:p>
          <a:p>
            <a:endParaRPr lang="en-AU" sz="1800" dirty="0">
              <a:effectLst/>
              <a:latin typeface="XCharter" panose="02000503000000000000" pitchFamily="2" charset="0"/>
            </a:endParaRPr>
          </a:p>
          <a:p>
            <a:r>
              <a:rPr lang="en-AU" sz="1800" dirty="0">
                <a:effectLst/>
                <a:latin typeface="XCharter" panose="02000503000000000000" pitchFamily="2" charset="0"/>
              </a:rPr>
              <a:t>Yuna embeds the notebook and platform within each environment, allowing for easy sharing.</a:t>
            </a:r>
            <a:endParaRPr lang="en-AU" sz="1800" dirty="0">
              <a:effectLst/>
              <a:latin typeface="CMSY10"/>
            </a:endParaRPr>
          </a:p>
          <a:p>
            <a:endParaRPr lang="en-AU"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20</a:t>
            </a:fld>
            <a:endParaRPr lang="en-US"/>
          </a:p>
        </p:txBody>
      </p:sp>
    </p:spTree>
    <p:extLst>
      <p:ext uri="{BB962C8B-B14F-4D97-AF65-F5344CB8AC3E}">
        <p14:creationId xmlns:p14="http://schemas.microsoft.com/office/powerpoint/2010/main" val="1985101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AU" sz="1800" dirty="0">
                <a:effectLst/>
                <a:latin typeface="XCharter" panose="02000503000000000000" pitchFamily="2" charset="0"/>
              </a:rPr>
              <a:t>Computational platforms should provide integrated data- and environment-packaging, ensuring recipients can reproduce computation without manual setup. Importantly, the platform must do so while preserving the notebook’s "single file" paradigm. </a:t>
            </a:r>
          </a:p>
          <a:p>
            <a:pPr>
              <a:buFontTx/>
              <a:buNone/>
            </a:pPr>
            <a:endParaRPr lang="en-AU" sz="1800" dirty="0">
              <a:effectLst/>
              <a:latin typeface="XCharter" panose="02000503000000000000" pitchFamily="2" charset="0"/>
            </a:endParaRPr>
          </a:p>
          <a:p>
            <a:pPr>
              <a:buFontTx/>
              <a:buNone/>
            </a:pPr>
            <a:r>
              <a:rPr lang="en-AU" sz="1800" dirty="0">
                <a:effectLst/>
                <a:latin typeface="XCharter" panose="02000503000000000000" pitchFamily="2" charset="0"/>
              </a:rPr>
              <a:t>Yuna embeds both data and packages within each environment, allowing for easy sharing</a:t>
            </a:r>
            <a:endParaRPr lang="en-AU" dirty="0">
              <a:effectLst/>
            </a:endParaRPr>
          </a:p>
          <a:p>
            <a:pPr>
              <a:buFontTx/>
              <a:buNone/>
            </a:pPr>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21</a:t>
            </a:fld>
            <a:endParaRPr lang="en-US"/>
          </a:p>
        </p:txBody>
      </p:sp>
    </p:spTree>
    <p:extLst>
      <p:ext uri="{BB962C8B-B14F-4D97-AF65-F5344CB8AC3E}">
        <p14:creationId xmlns:p14="http://schemas.microsoft.com/office/powerpoint/2010/main" val="1621277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i="1" dirty="0">
                <a:effectLst/>
                <a:latin typeface="XCharter" panose="02000503000000000000" pitchFamily="2" charset="0"/>
              </a:rPr>
              <a:t>Reproducibility </a:t>
            </a:r>
            <a:r>
              <a:rPr lang="en-AU" sz="1800" dirty="0">
                <a:effectLst/>
                <a:latin typeface="XCharter" panose="02000503000000000000" pitchFamily="2" charset="0"/>
              </a:rPr>
              <a:t>refers to the ability to consistently recreate computational results. Consequently, the baseline is the ability to completely reproduce computation, replicating the session, data, and packages.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XCharter" panose="02000503000000000000" pitchFamily="2" charset="0"/>
              </a:rPr>
              <a:t>Yuna embeds all artefacts within each environment, guaranteeing reproducibility.</a:t>
            </a:r>
            <a:endParaRPr lang="en-AU" dirty="0"/>
          </a:p>
          <a:p>
            <a:endParaRPr lang="en-AU"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22</a:t>
            </a:fld>
            <a:endParaRPr lang="en-US"/>
          </a:p>
        </p:txBody>
      </p:sp>
    </p:spTree>
    <p:extLst>
      <p:ext uri="{BB962C8B-B14F-4D97-AF65-F5344CB8AC3E}">
        <p14:creationId xmlns:p14="http://schemas.microsoft.com/office/powerpoint/2010/main" val="1576034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XCharter" panose="02000503000000000000" pitchFamily="2" charset="0"/>
              </a:rPr>
              <a:t>To address challenges relating to reuse and adaptation, platforms should offer standardised modular cells, resolve small-scale logic discrepancies, or provide automated dependency management.</a:t>
            </a:r>
          </a:p>
          <a:p>
            <a:endParaRPr lang="en-AU" sz="1800" dirty="0">
              <a:effectLst/>
              <a:latin typeface="XCharter" panose="02000503000000000000" pitchFamily="2" charset="0"/>
            </a:endParaRPr>
          </a:p>
          <a:p>
            <a:r>
              <a:rPr lang="en-AU" sz="1800" dirty="0">
                <a:effectLst/>
                <a:latin typeface="XCharter" panose="02000503000000000000" pitchFamily="2" charset="0"/>
              </a:rPr>
              <a:t>By embedding dependencies within each environment, Yuna allows the user to simply duplicate it if reuse and adaptation is necessary.</a:t>
            </a:r>
            <a:endParaRPr lang="en-AU"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23</a:t>
            </a:fld>
            <a:endParaRPr lang="en-US"/>
          </a:p>
        </p:txBody>
      </p:sp>
    </p:spTree>
    <p:extLst>
      <p:ext uri="{BB962C8B-B14F-4D97-AF65-F5344CB8AC3E}">
        <p14:creationId xmlns:p14="http://schemas.microsoft.com/office/powerpoint/2010/main" val="2690123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XCharter" panose="02000503000000000000" pitchFamily="2" charset="0"/>
              </a:rPr>
              <a:t>In this section, we will spotlight limitations I encountered in </a:t>
            </a:r>
            <a:r>
              <a:rPr lang="en-AU" sz="1800" i="0" dirty="0">
                <a:effectLst/>
                <a:latin typeface="XCharter" panose="02000503000000000000" pitchFamily="2" charset="0"/>
              </a:rPr>
              <a:t>Yuna’s</a:t>
            </a:r>
            <a:r>
              <a:rPr lang="en-AU" sz="1800" dirty="0">
                <a:effectLst/>
                <a:latin typeface="XCharter" panose="02000503000000000000" pitchFamily="2" charset="0"/>
              </a:rPr>
              <a:t> development. These limitations offer insights into potential areas for future work.</a:t>
            </a:r>
            <a:endParaRPr lang="en-AU"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24</a:t>
            </a:fld>
            <a:endParaRPr lang="en-US"/>
          </a:p>
        </p:txBody>
      </p:sp>
    </p:spTree>
    <p:extLst>
      <p:ext uri="{BB962C8B-B14F-4D97-AF65-F5344CB8AC3E}">
        <p14:creationId xmlns:p14="http://schemas.microsoft.com/office/powerpoint/2010/main" val="2879262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1" dirty="0">
                <a:effectLst/>
                <a:latin typeface="XCharter" panose="02000503000000000000" pitchFamily="2" charset="0"/>
              </a:rPr>
              <a:t>Loading data</a:t>
            </a:r>
            <a:r>
              <a:rPr lang="en-AU" sz="1800" dirty="0">
                <a:effectLst/>
                <a:latin typeface="XCharter" panose="02000503000000000000" pitchFamily="2" charset="0"/>
              </a:rPr>
              <a:t>. </a:t>
            </a:r>
            <a:r>
              <a:rPr lang="en-AU" sz="1800" i="0" dirty="0">
                <a:effectLst/>
                <a:latin typeface="XCharter" panose="02000503000000000000" pitchFamily="2" charset="0"/>
              </a:rPr>
              <a:t>Yuna</a:t>
            </a:r>
            <a:r>
              <a:rPr lang="en-AU" sz="1800" i="1" dirty="0">
                <a:effectLst/>
                <a:latin typeface="XCharter" panose="02000503000000000000" pitchFamily="2" charset="0"/>
              </a:rPr>
              <a:t> </a:t>
            </a:r>
            <a:r>
              <a:rPr lang="en-AU" sz="1800" dirty="0">
                <a:effectLst/>
                <a:latin typeface="XCharter" panose="02000503000000000000" pitchFamily="2" charset="0"/>
              </a:rPr>
              <a:t>currently does not facilitate the direct loading of local data. Future versions will integrate the File System API to meet this end. </a:t>
            </a:r>
          </a:p>
          <a:p>
            <a:endParaRPr lang="en-AU" sz="1800" b="1"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1" dirty="0">
                <a:effectLst/>
                <a:latin typeface="XCharter" panose="02000503000000000000" pitchFamily="2" charset="0"/>
              </a:rPr>
              <a:t>Usability testing</a:t>
            </a:r>
            <a:r>
              <a:rPr lang="en-AU" sz="1800" dirty="0">
                <a:effectLst/>
                <a:latin typeface="XCharter" panose="02000503000000000000" pitchFamily="2" charset="0"/>
              </a:rPr>
              <a:t>. </a:t>
            </a:r>
            <a:r>
              <a:rPr lang="en-AU" sz="1800" i="0" dirty="0">
                <a:effectLst/>
                <a:latin typeface="XCharter" panose="02000503000000000000" pitchFamily="2" charset="0"/>
              </a:rPr>
              <a:t>Yuna’s</a:t>
            </a:r>
            <a:r>
              <a:rPr lang="en-AU" sz="1800" dirty="0">
                <a:effectLst/>
                <a:latin typeface="XCharter" panose="02000503000000000000" pitchFamily="2" charset="0"/>
              </a:rPr>
              <a:t> development phase lacked structured usability testing. Comprehensive usability studies will be conducted to assess </a:t>
            </a:r>
            <a:r>
              <a:rPr lang="en-AU" sz="1800" i="1" dirty="0">
                <a:effectLst/>
                <a:latin typeface="XCharter" panose="02000503000000000000" pitchFamily="2" charset="0"/>
              </a:rPr>
              <a:t>Yuna</a:t>
            </a:r>
            <a:r>
              <a:rPr lang="en-AU" sz="1800" dirty="0">
                <a:effectLst/>
                <a:latin typeface="XCharter" panose="02000503000000000000" pitchFamily="2" charset="0"/>
              </a:rPr>
              <a:t>’s user experience. These studies will help gather user feedback in real-world scenarios, enabling the development of more intuitive features. </a:t>
            </a:r>
            <a:endParaRPr lang="en-AU" sz="2800"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1" dirty="0">
                <a:effectLst/>
                <a:latin typeface="XCharter" panose="02000503000000000000" pitchFamily="2" charset="0"/>
              </a:rPr>
              <a:t>Serialising</a:t>
            </a:r>
            <a:r>
              <a:rPr lang="en-AU" sz="1800" dirty="0">
                <a:effectLst/>
                <a:latin typeface="XCharter" panose="02000503000000000000" pitchFamily="2" charset="0"/>
              </a:rPr>
              <a:t>. For object serialisation, dill is the state-of-the-art—offering advanced functionalities such as saving an entire session. Unfortunately, dill is not currently supported by Pyodide. Upon its availability, it will be integrated into </a:t>
            </a:r>
            <a:r>
              <a:rPr lang="en-AU" sz="1800" i="0" dirty="0">
                <a:effectLst/>
                <a:latin typeface="XCharter" panose="02000503000000000000" pitchFamily="2" charset="0"/>
              </a:rPr>
              <a:t>Yuna</a:t>
            </a:r>
            <a:r>
              <a:rPr lang="en-AU" sz="1800" dirty="0">
                <a:effectLst/>
                <a:latin typeface="XCharter" panose="02000503000000000000" pitchFamily="2" charset="0"/>
              </a:rPr>
              <a:t>.</a:t>
            </a:r>
            <a:endParaRPr lang="en-AU" sz="2800"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1" dirty="0">
                <a:effectLst/>
                <a:latin typeface="XCharter" panose="02000503000000000000" pitchFamily="2" charset="0"/>
              </a:rPr>
              <a:t>Visualising</a:t>
            </a:r>
            <a:r>
              <a:rPr lang="en-AU" sz="1800" dirty="0">
                <a:effectLst/>
                <a:latin typeface="XCharter" panose="02000503000000000000" pitchFamily="2" charset="0"/>
              </a:rPr>
              <a:t>. At the time of submitting my thesis, Yuna did not support visualisation. As of a few days ago, static visualisation was achieved. Future efforts will entail the development of an interactive visualisation component.</a:t>
            </a:r>
            <a:endParaRPr lang="en-AU" sz="2800"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1" dirty="0">
                <a:effectLst/>
                <a:latin typeface="XCharter" panose="02000503000000000000" pitchFamily="2" charset="0"/>
              </a:rPr>
              <a:t>Minimising environment sizes</a:t>
            </a:r>
            <a:r>
              <a:rPr lang="en-AU" sz="1800" dirty="0">
                <a:effectLst/>
                <a:latin typeface="XCharter" panose="02000503000000000000" pitchFamily="2" charset="0"/>
              </a:rPr>
              <a:t>. Remarkably, an entire environment can be encapsulated within a file as small as 27 MB. Environments embedded with multiple packages, however, can be excessively large, easily exceeding 100 MB. Various encodings will be explored to reduce file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r>
              <a:rPr lang="en-AU" sz="1800" b="0" i="1" dirty="0">
                <a:effectLst/>
                <a:latin typeface="XCharter" panose="02000503000000000000" pitchFamily="2" charset="0"/>
              </a:rPr>
              <a:t>Maintaining software</a:t>
            </a:r>
            <a:r>
              <a:rPr lang="en-AU" sz="1800" dirty="0">
                <a:effectLst/>
                <a:latin typeface="XCharter" panose="02000503000000000000" pitchFamily="2" charset="0"/>
              </a:rPr>
              <a:t>. The manual embedding each software component has introduced significantly complicated updates and maintenance. Automating the embedding process of core software components will be a key focus.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1" dirty="0">
                <a:effectLst/>
                <a:latin typeface="XCharter" panose="02000503000000000000" pitchFamily="2" charset="0"/>
              </a:rPr>
              <a:t>Exporting</a:t>
            </a:r>
            <a:r>
              <a:rPr lang="en-AU" sz="1800" dirty="0">
                <a:effectLst/>
                <a:latin typeface="XCharter" panose="02000503000000000000" pitchFamily="2" charset="0"/>
              </a:rPr>
              <a:t>. </a:t>
            </a:r>
            <a:r>
              <a:rPr lang="en-AU" sz="1800" i="0" dirty="0">
                <a:effectLst/>
                <a:latin typeface="XCharter" panose="02000503000000000000" pitchFamily="2" charset="0"/>
              </a:rPr>
              <a:t>Yuna</a:t>
            </a:r>
            <a:r>
              <a:rPr lang="en-AU" sz="1800" i="1" dirty="0">
                <a:effectLst/>
                <a:latin typeface="XCharter" panose="02000503000000000000" pitchFamily="2" charset="0"/>
              </a:rPr>
              <a:t> </a:t>
            </a:r>
            <a:r>
              <a:rPr lang="en-AU" sz="1800" dirty="0">
                <a:effectLst/>
                <a:latin typeface="XCharter" panose="02000503000000000000" pitchFamily="2" charset="0"/>
              </a:rPr>
              <a:t>currently lacks the ability to export notebook contents to varied formats. Adding the ability to export notebooks is planned. </a:t>
            </a:r>
            <a:endParaRPr lang="en-AU" dirty="0"/>
          </a:p>
        </p:txBody>
      </p:sp>
      <p:sp>
        <p:nvSpPr>
          <p:cNvPr id="4" name="Slide Number Placeholder 3"/>
          <p:cNvSpPr>
            <a:spLocks noGrp="1"/>
          </p:cNvSpPr>
          <p:nvPr>
            <p:ph type="sldNum" sz="quarter" idx="5"/>
          </p:nvPr>
        </p:nvSpPr>
        <p:spPr/>
        <p:txBody>
          <a:bodyPr/>
          <a:lstStyle/>
          <a:p>
            <a:fld id="{3412CE9F-E743-9C4E-849A-C65778E6781F}" type="slidenum">
              <a:rPr lang="en-US" smtClean="0"/>
              <a:t>25</a:t>
            </a:fld>
            <a:endParaRPr lang="en-US"/>
          </a:p>
        </p:txBody>
      </p:sp>
    </p:spTree>
    <p:extLst>
      <p:ext uri="{BB962C8B-B14F-4D97-AF65-F5344CB8AC3E}">
        <p14:creationId xmlns:p14="http://schemas.microsoft.com/office/powerpoint/2010/main" val="4275094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section, </a:t>
            </a:r>
            <a:r>
              <a:rPr lang="en-AU" sz="1800" dirty="0">
                <a:effectLst/>
                <a:latin typeface="XCharter" panose="02000503000000000000" pitchFamily="2" charset="0"/>
              </a:rPr>
              <a:t>I will conclude this presentation by discussing the contributions made in our research. </a:t>
            </a:r>
            <a:endParaRPr lang="en-AU" sz="1800" dirty="0">
              <a:effectLst/>
              <a:latin typeface="CMSY10"/>
            </a:endParaRPr>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26</a:t>
            </a:fld>
            <a:endParaRPr lang="en-US"/>
          </a:p>
        </p:txBody>
      </p:sp>
    </p:spTree>
    <p:extLst>
      <p:ext uri="{BB962C8B-B14F-4D97-AF65-F5344CB8AC3E}">
        <p14:creationId xmlns:p14="http://schemas.microsoft.com/office/powerpoint/2010/main" val="86604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XCharter" panose="02000503000000000000" pitchFamily="2" charset="0"/>
              </a:rPr>
              <a:t>Our contributions are multi-fold: </a:t>
            </a:r>
            <a:endParaRPr lang="en-AU"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XCharter" panose="02000503000000000000" pitchFamily="2" charset="0"/>
              </a:rPr>
              <a:t>We author a compendium of knowledge not only pertinent to the wider landscape of computational platforms </a:t>
            </a:r>
            <a:endParaRPr lang="en-AU" sz="1200" dirty="0">
              <a:effectLst/>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XCharter" panose="02000503000000000000" pitchFamily="2" charset="0"/>
              </a:rPr>
              <a:t>We compile a 19-point chronology of the most significant historical and contemporary platforms, charting the evolution of the landscape</a:t>
            </a:r>
            <a:endParaRPr lang="en-AU" sz="1200" dirty="0">
              <a:effectLst/>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XCharter" panose="02000503000000000000" pitchFamily="2" charset="0"/>
              </a:rPr>
              <a:t>We present </a:t>
            </a:r>
            <a:r>
              <a:rPr lang="en-AU" sz="1800" i="0" dirty="0">
                <a:effectLst/>
                <a:latin typeface="XCharter" panose="02000503000000000000" pitchFamily="2" charset="0"/>
              </a:rPr>
              <a:t>Yuna</a:t>
            </a:r>
            <a:r>
              <a:rPr lang="en-AU" sz="1800" dirty="0">
                <a:effectLst/>
                <a:latin typeface="XCharter" panose="02000503000000000000" pitchFamily="2" charset="0"/>
              </a:rPr>
              <a:t>, a fully self-contained computational notebook platform, lowering barriers to entry by soothing the following pain points:</a:t>
            </a:r>
            <a:endParaRPr lang="en-AU" sz="1200" dirty="0">
              <a:effectLst/>
              <a:latin typeface="+mn-lt"/>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XCharter" panose="02000503000000000000" pitchFamily="2" charset="0"/>
              </a:rPr>
              <a:t>Managing code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XCharter" panose="02000503000000000000" pitchFamily="2" charset="0"/>
              </a:rPr>
              <a:t>Ensuring reliability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XCharter" panose="02000503000000000000" pitchFamily="2" charset="0"/>
              </a:rPr>
              <a:t>Archiving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XCharter" panose="02000503000000000000" pitchFamily="2" charset="0"/>
              </a:rPr>
              <a:t>Sharing and collaborating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XCharter" panose="02000503000000000000" pitchFamily="2" charset="0"/>
              </a:rPr>
              <a:t>Reproducing and reusing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XCharter" panose="02000503000000000000" pitchFamily="2" charset="0"/>
              </a:rPr>
              <a:t>We technically evaluate 13 state-of-the-art platforms against all 9 pain points and their underlying activities, totalling 22. </a:t>
            </a:r>
            <a:endParaRPr lang="en-AU" dirty="0">
              <a:effectLst/>
            </a:endParaRPr>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27</a:t>
            </a:fld>
            <a:endParaRPr lang="en-US"/>
          </a:p>
        </p:txBody>
      </p:sp>
    </p:spTree>
    <p:extLst>
      <p:ext uri="{BB962C8B-B14F-4D97-AF65-F5344CB8AC3E}">
        <p14:creationId xmlns:p14="http://schemas.microsoft.com/office/powerpoint/2010/main" val="2429388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to my presentation!</a:t>
            </a:r>
          </a:p>
        </p:txBody>
      </p:sp>
      <p:sp>
        <p:nvSpPr>
          <p:cNvPr id="4" name="Slide Number Placeholder 3"/>
          <p:cNvSpPr>
            <a:spLocks noGrp="1"/>
          </p:cNvSpPr>
          <p:nvPr>
            <p:ph type="sldNum" sz="quarter" idx="5"/>
          </p:nvPr>
        </p:nvSpPr>
        <p:spPr/>
        <p:txBody>
          <a:bodyPr/>
          <a:lstStyle/>
          <a:p>
            <a:fld id="{3412CE9F-E743-9C4E-849A-C65778E6781F}" type="slidenum">
              <a:rPr lang="en-US" smtClean="0"/>
              <a:t>28</a:t>
            </a:fld>
            <a:endParaRPr lang="en-US"/>
          </a:p>
        </p:txBody>
      </p:sp>
    </p:spTree>
    <p:extLst>
      <p:ext uri="{BB962C8B-B14F-4D97-AF65-F5344CB8AC3E}">
        <p14:creationId xmlns:p14="http://schemas.microsoft.com/office/powerpoint/2010/main" val="2674769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29</a:t>
            </a:fld>
            <a:endParaRPr lang="en-US"/>
          </a:p>
        </p:txBody>
      </p:sp>
    </p:spTree>
    <p:extLst>
      <p:ext uri="{BB962C8B-B14F-4D97-AF65-F5344CB8AC3E}">
        <p14:creationId xmlns:p14="http://schemas.microsoft.com/office/powerpoint/2010/main" val="408216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a:t>
            </a:r>
            <a:r>
              <a:rPr lang="en-AU" sz="1800" dirty="0">
                <a:effectLst/>
                <a:latin typeface="XCharter" panose="02000503000000000000" pitchFamily="2" charset="0"/>
              </a:rPr>
              <a:t>I will prescribe the background knowledge pertinent to this landscape.</a:t>
            </a:r>
            <a:endParaRPr lang="en-AU" sz="1800" dirty="0">
              <a:effectLst/>
              <a:latin typeface="CMSY10"/>
            </a:endParaRPr>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3</a:t>
            </a:fld>
            <a:endParaRPr lang="en-US"/>
          </a:p>
        </p:txBody>
      </p:sp>
    </p:spTree>
    <p:extLst>
      <p:ext uri="{BB962C8B-B14F-4D97-AF65-F5344CB8AC3E}">
        <p14:creationId xmlns:p14="http://schemas.microsoft.com/office/powerpoint/2010/main" val="1823350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30</a:t>
            </a:fld>
            <a:endParaRPr lang="en-US"/>
          </a:p>
        </p:txBody>
      </p:sp>
    </p:spTree>
    <p:extLst>
      <p:ext uri="{BB962C8B-B14F-4D97-AF65-F5344CB8AC3E}">
        <p14:creationId xmlns:p14="http://schemas.microsoft.com/office/powerpoint/2010/main" val="336648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A </a:t>
            </a:r>
            <a:r>
              <a:rPr lang="en-AU" sz="1200" i="1" dirty="0">
                <a:effectLst/>
                <a:latin typeface="XCharter" panose="02000503000000000000" pitchFamily="2" charset="0"/>
              </a:rPr>
              <a:t>computational notebook </a:t>
            </a:r>
            <a:r>
              <a:rPr lang="en-AU" sz="1200" dirty="0">
                <a:effectLst/>
                <a:latin typeface="XCharter" panose="02000503000000000000" pitchFamily="2" charset="0"/>
              </a:rPr>
              <a:t>is a document used to encapsulate code, text and visualisations. This file is typically organised as a sequence of cells. The code cells, when executed, can display visualisations in adjacent output cells. Text cells, on the other hand, prescribe documentation.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i="1" dirty="0">
                <a:effectLst/>
                <a:latin typeface="XCharter" panose="02000503000000000000" pitchFamily="2" charset="0"/>
              </a:rPr>
              <a:t>Literate programming</a:t>
            </a:r>
            <a:r>
              <a:rPr lang="en-AU" sz="1200" dirty="0">
                <a:effectLst/>
                <a:latin typeface="XCharter" panose="02000503000000000000" pitchFamily="2" charset="0"/>
              </a:rPr>
              <a:t> lies at the foundation. It is a paradigm that seeks to improve readability by considering programs to be "works of literature”. It authors a program as documentation of how it works, interspersing the program with snippets of executable code.</a:t>
            </a:r>
            <a:endParaRPr lang="en-AU"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XCharter" panose="02000503000000000000" pitchFamily="2" charset="0"/>
              </a:rPr>
              <a:t>A </a:t>
            </a:r>
            <a:r>
              <a:rPr lang="en-AU" sz="1200" i="1" dirty="0">
                <a:effectLst/>
                <a:latin typeface="XCharter" panose="02000503000000000000" pitchFamily="2" charset="0"/>
              </a:rPr>
              <a:t>computational platform </a:t>
            </a:r>
            <a:r>
              <a:rPr lang="en-AU" sz="1200" dirty="0">
                <a:effectLst/>
                <a:latin typeface="XCharter" panose="02000503000000000000" pitchFamily="2" charset="0"/>
              </a:rPr>
              <a:t>is the underlying system that runs the notebook, providing the compute necessary to execute code.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4</a:t>
            </a:fld>
            <a:endParaRPr lang="en-US"/>
          </a:p>
        </p:txBody>
      </p:sp>
    </p:spTree>
    <p:extLst>
      <p:ext uri="{BB962C8B-B14F-4D97-AF65-F5344CB8AC3E}">
        <p14:creationId xmlns:p14="http://schemas.microsoft.com/office/powerpoint/2010/main" val="3036037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section, we will review some of the most significant contemporary platforms.</a:t>
            </a:r>
          </a:p>
        </p:txBody>
      </p:sp>
      <p:sp>
        <p:nvSpPr>
          <p:cNvPr id="4" name="Slide Number Placeholder 3"/>
          <p:cNvSpPr>
            <a:spLocks noGrp="1"/>
          </p:cNvSpPr>
          <p:nvPr>
            <p:ph type="sldNum" sz="quarter" idx="5"/>
          </p:nvPr>
        </p:nvSpPr>
        <p:spPr/>
        <p:txBody>
          <a:bodyPr/>
          <a:lstStyle/>
          <a:p>
            <a:fld id="{3412CE9F-E743-9C4E-849A-C65778E6781F}" type="slidenum">
              <a:rPr lang="en-US" smtClean="0"/>
              <a:t>5</a:t>
            </a:fld>
            <a:endParaRPr lang="en-US"/>
          </a:p>
        </p:txBody>
      </p:sp>
    </p:spTree>
    <p:extLst>
      <p:ext uri="{BB962C8B-B14F-4D97-AF65-F5344CB8AC3E}">
        <p14:creationId xmlns:p14="http://schemas.microsoft.com/office/powerpoint/2010/main" val="328555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XCharter" panose="02000503000000000000" pitchFamily="2" charset="0"/>
              </a:rPr>
              <a:t>RStudio is an open-source IDE for the R programming language. Announced in 2011, the IDE was fashioned to provide a streamlined environment for R-based workflows.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XCharter" panose="020005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XCharter" panose="02000503000000000000" pitchFamily="2" charset="0"/>
              </a:rPr>
              <a:t>RStudio stands out for its seamless integration of numerous tools in one platform, encompassing a console, script editor, plot viewer, and package manager. The interface eases analysis with features like code-completion and syntax highlighting. RStudio even offers an interface for Python.</a:t>
            </a:r>
            <a:endParaRPr lang="en-AU" sz="2800" dirty="0"/>
          </a:p>
        </p:txBody>
      </p:sp>
      <p:sp>
        <p:nvSpPr>
          <p:cNvPr id="4" name="Slide Number Placeholder 3"/>
          <p:cNvSpPr>
            <a:spLocks noGrp="1"/>
          </p:cNvSpPr>
          <p:nvPr>
            <p:ph type="sldNum" sz="quarter" idx="5"/>
          </p:nvPr>
        </p:nvSpPr>
        <p:spPr/>
        <p:txBody>
          <a:bodyPr/>
          <a:lstStyle/>
          <a:p>
            <a:fld id="{3412CE9F-E743-9C4E-849A-C65778E6781F}" type="slidenum">
              <a:rPr lang="en-US" smtClean="0"/>
              <a:t>6</a:t>
            </a:fld>
            <a:endParaRPr lang="en-US"/>
          </a:p>
        </p:txBody>
      </p:sp>
    </p:spTree>
    <p:extLst>
      <p:ext uri="{BB962C8B-B14F-4D97-AF65-F5344CB8AC3E}">
        <p14:creationId xmlns:p14="http://schemas.microsoft.com/office/powerpoint/2010/main" val="427047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XCharter" panose="02000503000000000000" pitchFamily="2" charset="0"/>
              </a:rPr>
              <a:t>Jupyter Notebook is perhaps the most prominent scientific computing platform. Launched in early 2015, it sought to offer a versatile platform for reproducible science across numerous domains. </a:t>
            </a:r>
            <a:endParaRPr lang="en-A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XCharter" panose="02000503000000000000" pitchFamily="2" charset="0"/>
              </a:rPr>
              <a:t>Jupyter Notebook distinguishes itself with its kernel-based approach, supporting over 40 languages. Considering Python alone, Jupyter integrates with prominent data science packages.</a:t>
            </a:r>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7</a:t>
            </a:fld>
            <a:endParaRPr lang="en-US"/>
          </a:p>
        </p:txBody>
      </p:sp>
    </p:spTree>
    <p:extLst>
      <p:ext uri="{BB962C8B-B14F-4D97-AF65-F5344CB8AC3E}">
        <p14:creationId xmlns:p14="http://schemas.microsoft.com/office/powerpoint/2010/main" val="1856015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Colab is a Jupyter-based platform which provides free access to accelerated computing hardware. Google introduced Colab in 2017 to promote machine learning education, offering an accessible platform for experimentation and sharing.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err="1">
                <a:effectLst/>
                <a:latin typeface="XCharter" panose="02000503000000000000" pitchFamily="2" charset="0"/>
              </a:rPr>
              <a:t>Colab’s</a:t>
            </a:r>
            <a:r>
              <a:rPr lang="en-AU" sz="1800" dirty="0">
                <a:effectLst/>
                <a:latin typeface="XCharter" panose="02000503000000000000" pitchFamily="2" charset="0"/>
              </a:rPr>
              <a:t> foremost feature is free GPU access, expediting machine learning. Despite Python remaining the solely supported language, the platform supports many of its major ML libraries. Furthermore, integration with Google Drive streamlines data sourcing.</a:t>
            </a:r>
            <a:endParaRPr lang="en-AU" dirty="0"/>
          </a:p>
          <a:p>
            <a:endParaRPr lang="en-US" dirty="0"/>
          </a:p>
        </p:txBody>
      </p:sp>
      <p:sp>
        <p:nvSpPr>
          <p:cNvPr id="4" name="Slide Number Placeholder 3"/>
          <p:cNvSpPr>
            <a:spLocks noGrp="1"/>
          </p:cNvSpPr>
          <p:nvPr>
            <p:ph type="sldNum" sz="quarter" idx="5"/>
          </p:nvPr>
        </p:nvSpPr>
        <p:spPr/>
        <p:txBody>
          <a:bodyPr/>
          <a:lstStyle/>
          <a:p>
            <a:fld id="{3412CE9F-E743-9C4E-849A-C65778E6781F}" type="slidenum">
              <a:rPr lang="en-US" smtClean="0"/>
              <a:t>8</a:t>
            </a:fld>
            <a:endParaRPr lang="en-US"/>
          </a:p>
        </p:txBody>
      </p:sp>
    </p:spTree>
    <p:extLst>
      <p:ext uri="{BB962C8B-B14F-4D97-AF65-F5344CB8AC3E}">
        <p14:creationId xmlns:p14="http://schemas.microsoft.com/office/powerpoint/2010/main" val="94352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demonstrate Yuna’s capabilities and then we will delve into its implementation.</a:t>
            </a:r>
          </a:p>
        </p:txBody>
      </p:sp>
      <p:sp>
        <p:nvSpPr>
          <p:cNvPr id="4" name="Slide Number Placeholder 3"/>
          <p:cNvSpPr>
            <a:spLocks noGrp="1"/>
          </p:cNvSpPr>
          <p:nvPr>
            <p:ph type="sldNum" sz="quarter" idx="5"/>
          </p:nvPr>
        </p:nvSpPr>
        <p:spPr/>
        <p:txBody>
          <a:bodyPr/>
          <a:lstStyle/>
          <a:p>
            <a:fld id="{3412CE9F-E743-9C4E-849A-C65778E6781F}" type="slidenum">
              <a:rPr lang="en-US" smtClean="0"/>
              <a:t>9</a:t>
            </a:fld>
            <a:endParaRPr lang="en-US"/>
          </a:p>
        </p:txBody>
      </p:sp>
    </p:spTree>
    <p:extLst>
      <p:ext uri="{BB962C8B-B14F-4D97-AF65-F5344CB8AC3E}">
        <p14:creationId xmlns:p14="http://schemas.microsoft.com/office/powerpoint/2010/main" val="375021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1" name="Picture 10"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5"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4" name="Picture Placeholder 13"/>
          <p:cNvSpPr>
            <a:spLocks noGrp="1"/>
          </p:cNvSpPr>
          <p:nvPr>
            <p:ph type="pic" sz="quarter" idx="12"/>
          </p:nvPr>
        </p:nvSpPr>
        <p:spPr>
          <a:xfrm>
            <a:off x="4587876" y="0"/>
            <a:ext cx="4556125" cy="5143500"/>
          </a:xfrm>
          <a:solidFill>
            <a:schemeClr val="bg1">
              <a:lumMod val="85000"/>
            </a:schemeClr>
          </a:solidFill>
        </p:spPr>
        <p:txBody>
          <a:bodyPr rtlCol="0" anchor="ctr">
            <a:normAutofit/>
          </a:bodyPr>
          <a:lstStyle>
            <a:lvl1pPr marL="0" indent="0" algn="ctr">
              <a:buNone/>
              <a:defRPr/>
            </a:lvl1pPr>
          </a:lstStyle>
          <a:p>
            <a:pPr lvl="0"/>
            <a:r>
              <a:rPr lang="en-GB" noProof="0"/>
              <a:t>Click icon to add picture</a:t>
            </a:r>
            <a:endParaRPr lang="en-US" noProof="0"/>
          </a:p>
        </p:txBody>
      </p:sp>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7" descr="Cropped images_Widescreen_6.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49788" y="314325"/>
            <a:ext cx="4030662" cy="451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66307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7" descr="Cropped images_Widescreen_3.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45025" y="309563"/>
            <a:ext cx="4035425" cy="451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804526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551898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18069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Content Placeholder 2"/>
          <p:cNvSpPr>
            <a:spLocks noGrp="1"/>
          </p:cNvSpPr>
          <p:nvPr>
            <p:ph sz="half" idx="1"/>
          </p:nvPr>
        </p:nvSpPr>
        <p:spPr>
          <a:xfrm>
            <a:off x="457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
        <p:nvSpPr>
          <p:cNvPr id="6" name="Picture Placeholder 5"/>
          <p:cNvSpPr>
            <a:spLocks noGrp="1"/>
          </p:cNvSpPr>
          <p:nvPr>
            <p:ph type="pic" sz="quarter" idx="10"/>
          </p:nvPr>
        </p:nvSpPr>
        <p:spPr>
          <a:xfrm>
            <a:off x="457200" y="1020366"/>
            <a:ext cx="4038600" cy="3097796"/>
          </a:xfrm>
        </p:spPr>
        <p:txBody>
          <a:bodyPr rtlCol="0">
            <a:normAutofit/>
          </a:bodyPr>
          <a:lstStyle>
            <a:lvl1pPr marL="0" indent="0">
              <a:buNone/>
              <a:defRPr/>
            </a:lvl1pPr>
          </a:lstStyle>
          <a:p>
            <a:pPr lvl="0"/>
            <a:r>
              <a:rPr lang="en-GB" noProof="0"/>
              <a:t>Click icon to add picture</a:t>
            </a:r>
            <a:endParaRPr lang="en-US" noProof="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411627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020367"/>
            <a:ext cx="4038600" cy="3098006"/>
          </a:xfrm>
        </p:spPr>
        <p:txBody>
          <a:bodyPr rtlCol="0">
            <a:normAutofit/>
          </a:bodyPr>
          <a:lstStyle>
            <a:lvl1pPr marL="0" indent="0">
              <a:buNone/>
              <a:defRPr/>
            </a:lvl1pPr>
          </a:lstStyle>
          <a:p>
            <a:pPr lvl="0"/>
            <a:r>
              <a:rPr lang="en-GB" noProof="0"/>
              <a:t>Click icon to add table</a:t>
            </a:r>
            <a:endParaRPr lang="en-US" noProof="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925970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020367"/>
            <a:ext cx="4038600" cy="3098006"/>
          </a:xfrm>
        </p:spPr>
        <p:txBody>
          <a:bodyPr rtlCol="0">
            <a:norm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GB" noProof="0"/>
              <a:t>Click icon to add chart</a:t>
            </a:r>
            <a:endParaRPr lang="en-US" noProof="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018079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rtlCol="0" anchor="ctr" anchorCtr="1">
            <a:normAutofit/>
          </a:bodyPr>
          <a:lstStyle>
            <a:lvl1pPr marL="0" indent="0" algn="ctr">
              <a:buNone/>
              <a:defRPr baseline="0"/>
            </a:lvl1pPr>
          </a:lstStyle>
          <a:p>
            <a:pPr lvl="0"/>
            <a:r>
              <a:rPr lang="en-GB" noProof="0"/>
              <a:t>Click icon to add picture</a:t>
            </a:r>
            <a:endParaRPr lang="en-US" noProof="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Tree>
    <p:extLst>
      <p:ext uri="{BB962C8B-B14F-4D97-AF65-F5344CB8AC3E}">
        <p14:creationId xmlns:p14="http://schemas.microsoft.com/office/powerpoint/2010/main" val="831894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Tree>
    <p:extLst>
      <p:ext uri="{BB962C8B-B14F-4D97-AF65-F5344CB8AC3E}">
        <p14:creationId xmlns:p14="http://schemas.microsoft.com/office/powerpoint/2010/main" val="364358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269F7152-Edit.jpg"/>
          <p:cNvPicPr>
            <a:picLocks noChangeAspect="1"/>
          </p:cNvPicPr>
          <p:nvPr userDrawn="1"/>
        </p:nvPicPr>
        <p:blipFill rotWithShape="1">
          <a:blip r:embed="rId3">
            <a:extLst>
              <a:ext uri="{28A0092B-C50C-407E-A947-70E740481C1C}">
                <a14:useLocalDpi xmlns:a14="http://schemas.microsoft.com/office/drawing/2010/main" val="0"/>
              </a:ext>
            </a:extLst>
          </a:blip>
          <a:srcRect l="20099" r="20655"/>
          <a:stretch/>
        </p:blipFill>
        <p:spPr>
          <a:xfrm>
            <a:off x="4579682" y="0"/>
            <a:ext cx="4564318" cy="5165567"/>
          </a:xfrm>
          <a:prstGeom prst="rect">
            <a:avLst/>
          </a:prstGeom>
        </p:spPr>
      </p:pic>
      <p:sp>
        <p:nvSpPr>
          <p:cNvPr id="12"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13"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106988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0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261227"/>
            <a:ext cx="8388586" cy="396568"/>
          </a:xfrm>
        </p:spPr>
        <p:txBody>
          <a:bodyPr tIns="0" anchor="t"/>
          <a:lstStyle>
            <a:lvl1pPr>
              <a:defRPr baseline="0">
                <a:solidFill>
                  <a:schemeClr val="accent1"/>
                </a:solidFill>
              </a:defRPr>
            </a:lvl1pPr>
          </a:lstStyle>
          <a:p>
            <a:r>
              <a:rPr lang="en-GB"/>
              <a:t>Click to edit Master title style</a:t>
            </a:r>
            <a:endParaRPr lang="en-US" dirty="0"/>
          </a:p>
        </p:txBody>
      </p:sp>
      <p:sp>
        <p:nvSpPr>
          <p:cNvPr id="5" name="Text Placeholder 4"/>
          <p:cNvSpPr>
            <a:spLocks noGrp="1"/>
          </p:cNvSpPr>
          <p:nvPr>
            <p:ph type="body" sz="quarter" idx="11"/>
          </p:nvPr>
        </p:nvSpPr>
        <p:spPr>
          <a:xfrm>
            <a:off x="381884" y="657795"/>
            <a:ext cx="8387705"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7" name="Picture Placeholder 13"/>
          <p:cNvSpPr>
            <a:spLocks noGrp="1"/>
          </p:cNvSpPr>
          <p:nvPr>
            <p:ph type="pic" sz="quarter" idx="12"/>
          </p:nvPr>
        </p:nvSpPr>
        <p:spPr>
          <a:xfrm>
            <a:off x="454455" y="1350309"/>
            <a:ext cx="8226486" cy="3476622"/>
          </a:xfrm>
          <a:solidFill>
            <a:srgbClr val="D9D9D9"/>
          </a:solidFill>
        </p:spPr>
        <p:txBody>
          <a:bodyPr rtlCol="0" anchor="ctr">
            <a:normAutofit/>
          </a:bodyPr>
          <a:lstStyle>
            <a:lvl1pPr marL="0" indent="0" algn="ctr">
              <a:buNone/>
              <a:defRPr/>
            </a:lvl1pPr>
          </a:lstStyle>
          <a:p>
            <a:pPr lvl="0"/>
            <a:r>
              <a:rPr lang="en-GB" noProof="0"/>
              <a:t>Click icon to add picture</a:t>
            </a:r>
            <a:endParaRPr lang="en-US" noProof="0"/>
          </a:p>
        </p:txBody>
      </p:sp>
    </p:spTree>
    <p:extLst>
      <p:ext uri="{BB962C8B-B14F-4D97-AF65-F5344CB8AC3E}">
        <p14:creationId xmlns:p14="http://schemas.microsoft.com/office/powerpoint/2010/main" val="2591622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2" name="Picture 1" descr="PPT Template_widescreen_background file_charcoal.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00"/>
          </a:xfrm>
          <a:prstGeom prst="rect">
            <a:avLst/>
          </a:prstGeom>
        </p:spPr>
      </p:pic>
      <p:sp>
        <p:nvSpPr>
          <p:cNvPr id="9" name="Title 8"/>
          <p:cNvSpPr>
            <a:spLocks noGrp="1"/>
          </p:cNvSpPr>
          <p:nvPr>
            <p:ph type="title"/>
          </p:nvPr>
        </p:nvSpPr>
        <p:spPr>
          <a:xfrm>
            <a:off x="381884" y="1348200"/>
            <a:ext cx="3948874" cy="1224574"/>
          </a:xfrm>
        </p:spPr>
        <p:txBody>
          <a:bodyPr tIns="0" anchor="t"/>
          <a:lstStyle>
            <a:lvl1pPr>
              <a:defRPr baseline="0">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412442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_widescreen_background file_blue.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00"/>
          </a:xfrm>
          <a:prstGeom prst="rect">
            <a:avLst/>
          </a:prstGeom>
        </p:spPr>
      </p:pic>
      <p:sp>
        <p:nvSpPr>
          <p:cNvPr id="7" name="Title 8"/>
          <p:cNvSpPr>
            <a:spLocks noGrp="1"/>
          </p:cNvSpPr>
          <p:nvPr>
            <p:ph type="title"/>
          </p:nvPr>
        </p:nvSpPr>
        <p:spPr>
          <a:xfrm>
            <a:off x="381884" y="1348200"/>
            <a:ext cx="3948874" cy="1388445"/>
          </a:xfrm>
        </p:spPr>
        <p:txBody>
          <a:bodyPr tIns="0" anchor="t"/>
          <a:lstStyle>
            <a:lvl1pPr>
              <a:defRPr baseline="0">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857315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_widescreen_background file_yellow.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00"/>
          </a:xfrm>
          <a:prstGeom prst="rect">
            <a:avLst/>
          </a:prstGeom>
        </p:spPr>
      </p:pic>
      <p:sp>
        <p:nvSpPr>
          <p:cNvPr id="8" name="Title 8"/>
          <p:cNvSpPr>
            <a:spLocks noGrp="1"/>
          </p:cNvSpPr>
          <p:nvPr>
            <p:ph type="title"/>
          </p:nvPr>
        </p:nvSpPr>
        <p:spPr>
          <a:xfrm>
            <a:off x="381884" y="1348200"/>
            <a:ext cx="3948874" cy="1634252"/>
          </a:xfrm>
        </p:spPr>
        <p:txBody>
          <a:bodyPr tIns="0" anchor="t"/>
          <a:lstStyle>
            <a:lvl1pPr>
              <a:defRPr baseline="0">
                <a:solidFill>
                  <a:schemeClr val="tx1"/>
                </a:solidFill>
              </a:defRPr>
            </a:lvl1pPr>
          </a:lstStyle>
          <a:p>
            <a:r>
              <a:rPr lang="en-GB"/>
              <a:t>Click to edit Master title style</a:t>
            </a:r>
            <a:endParaRPr lang="en-US" dirty="0"/>
          </a:p>
        </p:txBody>
      </p:sp>
    </p:spTree>
    <p:extLst>
      <p:ext uri="{BB962C8B-B14F-4D97-AF65-F5344CB8AC3E}">
        <p14:creationId xmlns:p14="http://schemas.microsoft.com/office/powerpoint/2010/main" val="53697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3">
    <p:spTree>
      <p:nvGrpSpPr>
        <p:cNvPr id="1" name=""/>
        <p:cNvGrpSpPr/>
        <p:nvPr/>
      </p:nvGrpSpPr>
      <p:grpSpPr>
        <a:xfrm>
          <a:off x="0" y="0"/>
          <a:ext cx="0" cy="0"/>
          <a:chOff x="0" y="0"/>
          <a:chExt cx="0" cy="0"/>
        </a:xfrm>
      </p:grpSpPr>
      <p:pic>
        <p:nvPicPr>
          <p:cNvPr id="14" name="Picture 13"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6" descr="Cropped images_Widescreen_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68271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6" descr="Cropped images_Widescreen_4.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560888" y="0"/>
            <a:ext cx="45958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54580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6"/>
          <p:cNvPicPr>
            <a:picLocks noChangeAspect="1"/>
          </p:cNvPicPr>
          <p:nvPr userDrawn="1"/>
        </p:nvPicPr>
        <p:blipFill rotWithShape="1">
          <a:blip r:embed="rId3">
            <a:extLst>
              <a:ext uri="{28A0092B-C50C-407E-A947-70E740481C1C}">
                <a14:useLocalDpi xmlns:a14="http://schemas.microsoft.com/office/drawing/2010/main" val="0"/>
              </a:ext>
            </a:extLst>
          </a:blip>
          <a:srcRect l="6662" r="28959"/>
          <a:stretch/>
        </p:blipFill>
        <p:spPr bwMode="auto">
          <a:xfrm>
            <a:off x="4530724" y="0"/>
            <a:ext cx="4613275"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1861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1747" r="18811"/>
          <a:stretch/>
        </p:blipFill>
        <p:spPr>
          <a:xfrm>
            <a:off x="4560888" y="1"/>
            <a:ext cx="4583112" cy="5143500"/>
          </a:xfrm>
          <a:prstGeom prst="rect">
            <a:avLst/>
          </a:prstGeom>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1861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9" name="Picture 8"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83545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Picture Placeholder 13"/>
          <p:cNvSpPr>
            <a:spLocks noGrp="1"/>
          </p:cNvSpPr>
          <p:nvPr>
            <p:ph type="pic" sz="quarter" idx="12"/>
          </p:nvPr>
        </p:nvSpPr>
        <p:spPr>
          <a:xfrm>
            <a:off x="4645169" y="313766"/>
            <a:ext cx="4035774" cy="4513166"/>
          </a:xfrm>
          <a:solidFill>
            <a:schemeClr val="bg1">
              <a:lumMod val="85000"/>
            </a:schemeClr>
          </a:solidFill>
          <a:ln>
            <a:noFill/>
          </a:ln>
        </p:spPr>
        <p:txBody>
          <a:bodyPr rtlCol="0" anchor="ctr">
            <a:normAutofit/>
          </a:bodyPr>
          <a:lstStyle>
            <a:lvl1pPr marL="0" indent="0" algn="ctr">
              <a:buNone/>
              <a:defRPr/>
            </a:lvl1pPr>
          </a:lstStyle>
          <a:p>
            <a:pPr lvl="0"/>
            <a:r>
              <a:rPr lang="en-GB" noProof="0"/>
              <a:t>Click icon to add picture</a:t>
            </a:r>
            <a:endParaRPr lang="en-US" noProof="0"/>
          </a:p>
        </p:txBody>
      </p:sp>
      <p:sp>
        <p:nvSpPr>
          <p:cNvPr id="11"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2"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360073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7" descr="Cropped images_Widescreen_5.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45025" y="314325"/>
            <a:ext cx="4035425" cy="451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1344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7313"/>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1027" name="Text Placeholder 2"/>
          <p:cNvSpPr>
            <a:spLocks noGrp="1"/>
          </p:cNvSpPr>
          <p:nvPr>
            <p:ph type="body" idx="1"/>
          </p:nvPr>
        </p:nvSpPr>
        <p:spPr bwMode="auto">
          <a:xfrm>
            <a:off x="457200" y="1019175"/>
            <a:ext cx="8229600" cy="357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a:p>
            <a:pPr lvl="0"/>
            <a:r>
              <a:rPr lang="en-US" dirty="0"/>
              <a:t>Add bullet point</a:t>
            </a:r>
          </a:p>
          <a:p>
            <a:pPr lvl="0"/>
            <a:r>
              <a:rPr lang="en-US" dirty="0"/>
              <a:t>Add bullet point</a:t>
            </a:r>
          </a:p>
        </p:txBody>
      </p:sp>
      <p:sp>
        <p:nvSpPr>
          <p:cNvPr id="11" name="Date Placeholder 3"/>
          <p:cNvSpPr txBox="1">
            <a:spLocks/>
          </p:cNvSpPr>
          <p:nvPr/>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t>The University of Sydney</a:t>
            </a:r>
          </a:p>
        </p:txBody>
      </p:sp>
      <p:sp>
        <p:nvSpPr>
          <p:cNvPr id="12" name="Slide Number Placeholder 5"/>
          <p:cNvSpPr txBox="1">
            <a:spLocks/>
          </p:cNvSpPr>
          <p:nvPr/>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t>Page </a:t>
            </a:r>
            <a:fld id="{17B45C2B-5911-204A-99D5-05E77B133151}" type="slidenum">
              <a:rPr lang="en-US" smtClean="0"/>
              <a:pPr fontAlgn="auto">
                <a:spcBef>
                  <a:spcPts val="0"/>
                </a:spcBef>
                <a:spcAft>
                  <a:spcPts val="0"/>
                </a:spcAft>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51" r:id="rId5"/>
    <p:sldLayoutId id="2147483752" r:id="rId6"/>
    <p:sldLayoutId id="2147483741" r:id="rId7"/>
    <p:sldLayoutId id="2147483742" r:id="rId8"/>
    <p:sldLayoutId id="2147483743" r:id="rId9"/>
    <p:sldLayoutId id="2147483744" r:id="rId10"/>
    <p:sldLayoutId id="2147483745" r:id="rId11"/>
    <p:sldLayoutId id="2147483746"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47" r:id="rId21"/>
    <p:sldLayoutId id="2147483748" r:id="rId22"/>
    <p:sldLayoutId id="2147483749" r:id="rId23"/>
    <p:sldLayoutId id="2147483750" r:id="rId24"/>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0765A0-CFB9-3987-F07D-3ADCE59B09C9}"/>
              </a:ext>
            </a:extLst>
          </p:cNvPr>
          <p:cNvSpPr>
            <a:spLocks noGrp="1"/>
          </p:cNvSpPr>
          <p:nvPr>
            <p:ph type="body" sz="quarter" idx="11"/>
          </p:nvPr>
        </p:nvSpPr>
        <p:spPr/>
        <p:txBody>
          <a:bodyPr/>
          <a:lstStyle/>
          <a:p>
            <a:pPr eaLnBrk="1" fontAlgn="auto" hangingPunct="1">
              <a:spcAft>
                <a:spcPts val="0"/>
              </a:spcAft>
              <a:buFont typeface="Lucida Grande"/>
              <a:buNone/>
              <a:defRPr/>
            </a:pPr>
            <a:r>
              <a:rPr lang="en-US" sz="1400" dirty="0">
                <a:ea typeface="+mn-ea"/>
              </a:rPr>
              <a:t>Tanaka Chitete</a:t>
            </a:r>
          </a:p>
          <a:p>
            <a:pPr eaLnBrk="1" fontAlgn="auto" hangingPunct="1">
              <a:spcAft>
                <a:spcPts val="0"/>
              </a:spcAft>
              <a:buFont typeface="Lucida Grande"/>
              <a:buNone/>
              <a:defRPr/>
            </a:pPr>
            <a:r>
              <a:rPr lang="en-US" sz="1400" dirty="0">
                <a:ea typeface="+mn-ea"/>
              </a:rPr>
              <a:t>Bachelor of Science (Honours), Computer Science</a:t>
            </a:r>
            <a:br>
              <a:rPr lang="en-US" sz="1400" dirty="0">
                <a:ea typeface="+mn-ea"/>
              </a:rPr>
            </a:br>
            <a:br>
              <a:rPr lang="en-US" sz="1400" dirty="0">
                <a:ea typeface="+mn-ea"/>
              </a:rPr>
            </a:br>
            <a:r>
              <a:rPr lang="en-US" sz="1400" dirty="0">
                <a:ea typeface="+mn-ea"/>
              </a:rPr>
              <a:t>Dr. Rahul Gopinath</a:t>
            </a:r>
          </a:p>
          <a:p>
            <a:pPr eaLnBrk="1" fontAlgn="auto" hangingPunct="1">
              <a:spcAft>
                <a:spcPts val="0"/>
              </a:spcAft>
              <a:buFont typeface="Lucida Grande"/>
              <a:buNone/>
              <a:defRPr/>
            </a:pPr>
            <a:r>
              <a:rPr lang="en-US" sz="1400" dirty="0">
                <a:ea typeface="+mn-ea"/>
              </a:rPr>
              <a:t>Lecturer, School of Computer Science</a:t>
            </a:r>
          </a:p>
        </p:txBody>
      </p:sp>
      <p:sp>
        <p:nvSpPr>
          <p:cNvPr id="4" name="Title 1">
            <a:extLst>
              <a:ext uri="{FF2B5EF4-FFF2-40B4-BE49-F238E27FC236}">
                <a16:creationId xmlns:a16="http://schemas.microsoft.com/office/drawing/2014/main" id="{E72B219C-5571-4F15-1B50-3C2EE5639AC5}"/>
              </a:ext>
            </a:extLst>
          </p:cNvPr>
          <p:cNvSpPr>
            <a:spLocks noGrp="1"/>
          </p:cNvSpPr>
          <p:nvPr>
            <p:ph type="title"/>
          </p:nvPr>
        </p:nvSpPr>
        <p:spPr>
          <a:xfrm>
            <a:off x="381883" y="1290842"/>
            <a:ext cx="8378787" cy="1303630"/>
          </a:xfrm>
        </p:spPr>
        <p:txBody>
          <a:bodyPr rtlCol="0" anchor="b">
            <a:noAutofit/>
          </a:bodyPr>
          <a:lstStyle/>
          <a:p>
            <a:pPr fontAlgn="auto">
              <a:spcAft>
                <a:spcPts val="0"/>
              </a:spcAft>
              <a:defRPr/>
            </a:pPr>
            <a:r>
              <a:rPr lang="en-US" sz="3600" dirty="0">
                <a:ea typeface="+mj-ea"/>
              </a:rPr>
              <a:t>Lowering barriers to using computational notebooks</a:t>
            </a:r>
            <a:endParaRPr lang="en-US" sz="3600" b="0" dirty="0">
              <a:solidFill>
                <a:schemeClr val="tx1"/>
              </a:solidFill>
              <a:ea typeface="+mj-ea"/>
            </a:endParaRPr>
          </a:p>
        </p:txBody>
      </p:sp>
    </p:spTree>
    <p:extLst>
      <p:ext uri="{BB962C8B-B14F-4D97-AF65-F5344CB8AC3E}">
        <p14:creationId xmlns:p14="http://schemas.microsoft.com/office/powerpoint/2010/main" val="91525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3F577-D810-E0F0-6FC7-7E5A0D0CAA15}"/>
              </a:ext>
            </a:extLst>
          </p:cNvPr>
          <p:cNvSpPr>
            <a:spLocks noGrp="1"/>
          </p:cNvSpPr>
          <p:nvPr>
            <p:ph idx="1"/>
          </p:nvPr>
        </p:nvSpPr>
        <p:spPr>
          <a:xfrm>
            <a:off x="457200" y="784225"/>
            <a:ext cx="8229600" cy="3575050"/>
          </a:xfrm>
        </p:spPr>
        <p:txBody>
          <a:bodyPr anchor="ctr"/>
          <a:lstStyle/>
          <a:p>
            <a:pPr marL="0" indent="0" algn="ctr">
              <a:buNone/>
            </a:pPr>
            <a:r>
              <a:rPr lang="en-US" sz="2000" dirty="0">
                <a:latin typeface="Menlo" panose="020B0609030804020204" pitchFamily="49" charset="0"/>
                <a:ea typeface="Menlo" panose="020B0609030804020204" pitchFamily="49" charset="0"/>
                <a:cs typeface="Menlo" panose="020B0609030804020204" pitchFamily="49" charset="0"/>
              </a:rPr>
              <a:t>https://tanaka-chitete.github.io/yuna/</a:t>
            </a:r>
          </a:p>
        </p:txBody>
      </p:sp>
      <p:sp>
        <p:nvSpPr>
          <p:cNvPr id="6" name="Title 1">
            <a:extLst>
              <a:ext uri="{FF2B5EF4-FFF2-40B4-BE49-F238E27FC236}">
                <a16:creationId xmlns:a16="http://schemas.microsoft.com/office/drawing/2014/main" id="{24AFD142-1EB9-BC1D-C835-7AA2FFC487DF}"/>
              </a:ext>
            </a:extLst>
          </p:cNvPr>
          <p:cNvSpPr>
            <a:spLocks noGrp="1"/>
          </p:cNvSpPr>
          <p:nvPr>
            <p:ph type="title"/>
          </p:nvPr>
        </p:nvSpPr>
        <p:spPr>
          <a:xfrm>
            <a:off x="457200" y="87313"/>
            <a:ext cx="8229600" cy="857250"/>
          </a:xfrm>
        </p:spPr>
        <p:txBody>
          <a:bodyPr/>
          <a:lstStyle/>
          <a:p>
            <a:r>
              <a:rPr lang="en-US" dirty="0"/>
              <a:t>Demonstrating Yuna</a:t>
            </a:r>
          </a:p>
        </p:txBody>
      </p:sp>
    </p:spTree>
    <p:extLst>
      <p:ext uri="{BB962C8B-B14F-4D97-AF65-F5344CB8AC3E}">
        <p14:creationId xmlns:p14="http://schemas.microsoft.com/office/powerpoint/2010/main" val="1473864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B1B3-816F-0A77-0804-89320FEEFDE7}"/>
              </a:ext>
            </a:extLst>
          </p:cNvPr>
          <p:cNvSpPr>
            <a:spLocks noGrp="1"/>
          </p:cNvSpPr>
          <p:nvPr>
            <p:ph type="title"/>
          </p:nvPr>
        </p:nvSpPr>
        <p:spPr/>
        <p:txBody>
          <a:bodyPr/>
          <a:lstStyle/>
          <a:p>
            <a:r>
              <a:rPr lang="en-US" dirty="0"/>
              <a:t>Implementing the interface</a:t>
            </a:r>
          </a:p>
        </p:txBody>
      </p:sp>
      <p:sp>
        <p:nvSpPr>
          <p:cNvPr id="3" name="Content Placeholder 2">
            <a:extLst>
              <a:ext uri="{FF2B5EF4-FFF2-40B4-BE49-F238E27FC236}">
                <a16:creationId xmlns:a16="http://schemas.microsoft.com/office/drawing/2014/main" id="{5DABDA0C-3F60-3C88-E56B-FB1B5467AE47}"/>
              </a:ext>
            </a:extLst>
          </p:cNvPr>
          <p:cNvSpPr>
            <a:spLocks noGrp="1"/>
          </p:cNvSpPr>
          <p:nvPr>
            <p:ph idx="1"/>
          </p:nvPr>
        </p:nvSpPr>
        <p:spPr/>
        <p:txBody>
          <a:bodyPr/>
          <a:lstStyle/>
          <a:p>
            <a:pPr>
              <a:buFont typeface="Arial" panose="020B0604020202020204" pitchFamily="34" charset="0"/>
              <a:buChar char="•"/>
            </a:pPr>
            <a:r>
              <a:rPr lang="en-US" dirty="0"/>
              <a:t>CodeMirror supplies input cells</a:t>
            </a:r>
          </a:p>
          <a:p>
            <a:pPr>
              <a:buFont typeface="Arial" panose="020B0604020202020204" pitchFamily="34" charset="0"/>
              <a:buChar char="•"/>
            </a:pPr>
            <a:r>
              <a:rPr lang="en-US" dirty="0"/>
              <a:t>Bootstrap supplies toolbar, buttons, and styling</a:t>
            </a:r>
          </a:p>
        </p:txBody>
      </p:sp>
    </p:spTree>
    <p:extLst>
      <p:ext uri="{BB962C8B-B14F-4D97-AF65-F5344CB8AC3E}">
        <p14:creationId xmlns:p14="http://schemas.microsoft.com/office/powerpoint/2010/main" val="2181157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53AB-0A67-C8ED-D6F4-1BF8A4E2E3EA}"/>
              </a:ext>
            </a:extLst>
          </p:cNvPr>
          <p:cNvSpPr>
            <a:spLocks noGrp="1"/>
          </p:cNvSpPr>
          <p:nvPr>
            <p:ph type="title"/>
          </p:nvPr>
        </p:nvSpPr>
        <p:spPr/>
        <p:txBody>
          <a:bodyPr/>
          <a:lstStyle/>
          <a:p>
            <a:r>
              <a:rPr lang="en-US" dirty="0"/>
              <a:t>Executing code</a:t>
            </a:r>
          </a:p>
        </p:txBody>
      </p:sp>
      <p:sp>
        <p:nvSpPr>
          <p:cNvPr id="3" name="Content Placeholder 2">
            <a:extLst>
              <a:ext uri="{FF2B5EF4-FFF2-40B4-BE49-F238E27FC236}">
                <a16:creationId xmlns:a16="http://schemas.microsoft.com/office/drawing/2014/main" id="{98F50D89-99A2-77A8-772A-8887513D4CBB}"/>
              </a:ext>
            </a:extLst>
          </p:cNvPr>
          <p:cNvSpPr>
            <a:spLocks noGrp="1"/>
          </p:cNvSpPr>
          <p:nvPr>
            <p:ph idx="1"/>
          </p:nvPr>
        </p:nvSpPr>
        <p:spPr/>
        <p:txBody>
          <a:bodyPr/>
          <a:lstStyle/>
          <a:p>
            <a:pPr>
              <a:buFont typeface="Arial" panose="020B0604020202020204" pitchFamily="34" charset="0"/>
              <a:buChar char="•"/>
            </a:pPr>
            <a:r>
              <a:rPr lang="en-US" dirty="0"/>
              <a:t>Pyodide powers code execution</a:t>
            </a:r>
          </a:p>
          <a:p>
            <a:pPr lvl="1"/>
            <a:r>
              <a:rPr lang="en-US" dirty="0"/>
              <a:t>Ports Python 3.11 runtime using Wasm</a:t>
            </a:r>
          </a:p>
          <a:p>
            <a:pPr lvl="1"/>
            <a:r>
              <a:rPr lang="en-US" dirty="0"/>
              <a:t>Loads runtime into the browser using JavaScript</a:t>
            </a:r>
          </a:p>
          <a:p>
            <a:pPr lvl="1"/>
            <a:r>
              <a:rPr lang="en-US" dirty="0"/>
              <a:t>Maintains standard library as a zip archive</a:t>
            </a:r>
          </a:p>
        </p:txBody>
      </p:sp>
    </p:spTree>
    <p:extLst>
      <p:ext uri="{BB962C8B-B14F-4D97-AF65-F5344CB8AC3E}">
        <p14:creationId xmlns:p14="http://schemas.microsoft.com/office/powerpoint/2010/main" val="270209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060-1A3D-DDB1-4D47-361FE9E3FF6D}"/>
              </a:ext>
            </a:extLst>
          </p:cNvPr>
          <p:cNvSpPr>
            <a:spLocks noGrp="1"/>
          </p:cNvSpPr>
          <p:nvPr>
            <p:ph type="title"/>
          </p:nvPr>
        </p:nvSpPr>
        <p:spPr/>
        <p:txBody>
          <a:bodyPr/>
          <a:lstStyle/>
          <a:p>
            <a:r>
              <a:rPr lang="en-US" dirty="0"/>
              <a:t>Loading packages</a:t>
            </a:r>
          </a:p>
        </p:txBody>
      </p:sp>
      <p:sp>
        <p:nvSpPr>
          <p:cNvPr id="3" name="Content Placeholder 2">
            <a:extLst>
              <a:ext uri="{FF2B5EF4-FFF2-40B4-BE49-F238E27FC236}">
                <a16:creationId xmlns:a16="http://schemas.microsoft.com/office/drawing/2014/main" id="{1634D584-118A-5100-5814-C586A6DFB054}"/>
              </a:ext>
            </a:extLst>
          </p:cNvPr>
          <p:cNvSpPr>
            <a:spLocks noGrp="1"/>
          </p:cNvSpPr>
          <p:nvPr>
            <p:ph idx="1"/>
          </p:nvPr>
        </p:nvSpPr>
        <p:spPr/>
        <p:txBody>
          <a:bodyPr/>
          <a:lstStyle/>
          <a:p>
            <a:pPr>
              <a:buFont typeface="Arial" panose="020B0604020202020204" pitchFamily="34" charset="0"/>
              <a:buChar char="•"/>
            </a:pPr>
            <a:r>
              <a:rPr lang="en-US" dirty="0"/>
              <a:t>Custom Python script embeds requirements</a:t>
            </a:r>
          </a:p>
          <a:p>
            <a:pPr>
              <a:buFont typeface="Arial" panose="020B0604020202020204" pitchFamily="34" charset="0"/>
              <a:buChar char="•"/>
            </a:pPr>
            <a:r>
              <a:rPr lang="en-US" dirty="0"/>
              <a:t>micropip installs packages</a:t>
            </a:r>
          </a:p>
        </p:txBody>
      </p:sp>
    </p:spTree>
    <p:extLst>
      <p:ext uri="{BB962C8B-B14F-4D97-AF65-F5344CB8AC3E}">
        <p14:creationId xmlns:p14="http://schemas.microsoft.com/office/powerpoint/2010/main" val="3198851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0FE8-1D56-C748-C13D-8EF12ED11DCE}"/>
              </a:ext>
            </a:extLst>
          </p:cNvPr>
          <p:cNvSpPr>
            <a:spLocks noGrp="1"/>
          </p:cNvSpPr>
          <p:nvPr>
            <p:ph type="title"/>
          </p:nvPr>
        </p:nvSpPr>
        <p:spPr/>
        <p:txBody>
          <a:bodyPr/>
          <a:lstStyle/>
          <a:p>
            <a:r>
              <a:rPr lang="en-US" dirty="0"/>
              <a:t>Restoring sessions</a:t>
            </a:r>
          </a:p>
        </p:txBody>
      </p:sp>
      <p:sp>
        <p:nvSpPr>
          <p:cNvPr id="3" name="Content Placeholder 2">
            <a:extLst>
              <a:ext uri="{FF2B5EF4-FFF2-40B4-BE49-F238E27FC236}">
                <a16:creationId xmlns:a16="http://schemas.microsoft.com/office/drawing/2014/main" id="{1B55A449-CDF1-02D9-B693-835ED7BBBB64}"/>
              </a:ext>
            </a:extLst>
          </p:cNvPr>
          <p:cNvSpPr>
            <a:spLocks noGrp="1"/>
          </p:cNvSpPr>
          <p:nvPr>
            <p:ph idx="1"/>
          </p:nvPr>
        </p:nvSpPr>
        <p:spPr/>
        <p:txBody>
          <a:bodyPr/>
          <a:lstStyle/>
          <a:p>
            <a:pPr>
              <a:buFont typeface="Arial" panose="020B0604020202020204" pitchFamily="34" charset="0"/>
              <a:buChar char="•"/>
            </a:pPr>
            <a:r>
              <a:rPr lang="en-US" dirty="0"/>
              <a:t>cloudpickle serialises and deserialises all user-defined objects</a:t>
            </a:r>
          </a:p>
          <a:p>
            <a:pPr lvl="1"/>
            <a:r>
              <a:rPr lang="en-US" dirty="0"/>
              <a:t>Variables</a:t>
            </a:r>
          </a:p>
          <a:p>
            <a:pPr lvl="1"/>
            <a:r>
              <a:rPr lang="en-US" dirty="0"/>
              <a:t>Functions</a:t>
            </a:r>
          </a:p>
          <a:p>
            <a:pPr lvl="1"/>
            <a:r>
              <a:rPr lang="en-US" dirty="0"/>
              <a:t>Imports</a:t>
            </a:r>
          </a:p>
          <a:p>
            <a:endParaRPr lang="en-US" dirty="0"/>
          </a:p>
        </p:txBody>
      </p:sp>
    </p:spTree>
    <p:extLst>
      <p:ext uri="{BB962C8B-B14F-4D97-AF65-F5344CB8AC3E}">
        <p14:creationId xmlns:p14="http://schemas.microsoft.com/office/powerpoint/2010/main" val="3184416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9329-50A2-808D-0D57-5AA692076F1E}"/>
              </a:ext>
            </a:extLst>
          </p:cNvPr>
          <p:cNvSpPr>
            <a:spLocks noGrp="1"/>
          </p:cNvSpPr>
          <p:nvPr>
            <p:ph type="title"/>
          </p:nvPr>
        </p:nvSpPr>
        <p:spPr/>
        <p:txBody>
          <a:bodyPr/>
          <a:lstStyle/>
          <a:p>
            <a:r>
              <a:rPr lang="en-US" dirty="0"/>
              <a:t>Parsing text</a:t>
            </a:r>
          </a:p>
        </p:txBody>
      </p:sp>
      <p:sp>
        <p:nvSpPr>
          <p:cNvPr id="3" name="Content Placeholder 2">
            <a:extLst>
              <a:ext uri="{FF2B5EF4-FFF2-40B4-BE49-F238E27FC236}">
                <a16:creationId xmlns:a16="http://schemas.microsoft.com/office/drawing/2014/main" id="{AC667D93-0EAA-9C84-BCFC-B95F567245EE}"/>
              </a:ext>
            </a:extLst>
          </p:cNvPr>
          <p:cNvSpPr>
            <a:spLocks noGrp="1"/>
          </p:cNvSpPr>
          <p:nvPr>
            <p:ph idx="1"/>
          </p:nvPr>
        </p:nvSpPr>
        <p:spPr/>
        <p:txBody>
          <a:bodyPr/>
          <a:lstStyle/>
          <a:p>
            <a:pPr>
              <a:buFont typeface="Arial" panose="020B0604020202020204" pitchFamily="34" charset="0"/>
              <a:buChar char="•"/>
            </a:pPr>
            <a:r>
              <a:rPr lang="en-US" dirty="0"/>
              <a:t>Marked powers rich-text documentation</a:t>
            </a:r>
          </a:p>
        </p:txBody>
      </p:sp>
    </p:spTree>
    <p:extLst>
      <p:ext uri="{BB962C8B-B14F-4D97-AF65-F5344CB8AC3E}">
        <p14:creationId xmlns:p14="http://schemas.microsoft.com/office/powerpoint/2010/main" val="1447120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3F61F7-B940-3266-AAFA-E12E48426567}"/>
              </a:ext>
            </a:extLst>
          </p:cNvPr>
          <p:cNvSpPr txBox="1">
            <a:spLocks/>
          </p:cNvSpPr>
          <p:nvPr/>
        </p:nvSpPr>
        <p:spPr bwMode="auto">
          <a:xfrm>
            <a:off x="381884" y="1959463"/>
            <a:ext cx="3948874" cy="122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baseline="0">
                <a:solidFill>
                  <a:schemeClr val="bg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3600" dirty="0"/>
              <a:t>Evaluation</a:t>
            </a:r>
          </a:p>
        </p:txBody>
      </p:sp>
    </p:spTree>
    <p:extLst>
      <p:ext uri="{BB962C8B-B14F-4D97-AF65-F5344CB8AC3E}">
        <p14:creationId xmlns:p14="http://schemas.microsoft.com/office/powerpoint/2010/main" val="2588896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C1F6-E033-A11D-A1E0-2F8E4460D36A}"/>
              </a:ext>
            </a:extLst>
          </p:cNvPr>
          <p:cNvSpPr>
            <a:spLocks noGrp="1"/>
          </p:cNvSpPr>
          <p:nvPr>
            <p:ph type="title"/>
          </p:nvPr>
        </p:nvSpPr>
        <p:spPr/>
        <p:txBody>
          <a:bodyPr/>
          <a:lstStyle/>
          <a:p>
            <a:r>
              <a:rPr lang="en-US" dirty="0"/>
              <a:t>Managing code – Managing dependencies</a:t>
            </a:r>
          </a:p>
        </p:txBody>
      </p:sp>
      <p:sp>
        <p:nvSpPr>
          <p:cNvPr id="3" name="Content Placeholder 2">
            <a:extLst>
              <a:ext uri="{FF2B5EF4-FFF2-40B4-BE49-F238E27FC236}">
                <a16:creationId xmlns:a16="http://schemas.microsoft.com/office/drawing/2014/main" id="{01C1C5C0-8ECA-0ADD-02D7-5E5A3D0B562C}"/>
              </a:ext>
            </a:extLst>
          </p:cNvPr>
          <p:cNvSpPr>
            <a:spLocks noGrp="1"/>
          </p:cNvSpPr>
          <p:nvPr>
            <p:ph idx="1"/>
          </p:nvPr>
        </p:nvSpPr>
        <p:spPr/>
        <p:txBody>
          <a:bodyPr/>
          <a:lstStyle/>
          <a:p>
            <a:pPr>
              <a:buFont typeface="Arial" panose="020B0604020202020204" pitchFamily="34" charset="0"/>
              <a:buChar char="•"/>
            </a:pPr>
            <a:r>
              <a:rPr lang="en-US" dirty="0"/>
              <a:t>Installing, updating, and handling packages</a:t>
            </a:r>
          </a:p>
          <a:p>
            <a:pPr>
              <a:buFont typeface="Arial" panose="020B0604020202020204" pitchFamily="34" charset="0"/>
              <a:buChar char="•"/>
            </a:pPr>
            <a:r>
              <a:rPr lang="en-US" dirty="0"/>
              <a:t>Platforms should offer integrated dependency management</a:t>
            </a:r>
          </a:p>
          <a:p>
            <a:pPr>
              <a:buFont typeface="Arial" panose="020B0604020202020204" pitchFamily="34" charset="0"/>
              <a:buChar char="•"/>
            </a:pPr>
            <a:r>
              <a:rPr lang="en-US" dirty="0"/>
              <a:t>Yuna embeds all dependencies within the file, fully automating dependency management</a:t>
            </a:r>
          </a:p>
        </p:txBody>
      </p:sp>
    </p:spTree>
    <p:extLst>
      <p:ext uri="{BB962C8B-B14F-4D97-AF65-F5344CB8AC3E}">
        <p14:creationId xmlns:p14="http://schemas.microsoft.com/office/powerpoint/2010/main" val="1539262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68C-2048-0CD7-877D-6CD82F94D803}"/>
              </a:ext>
            </a:extLst>
          </p:cNvPr>
          <p:cNvSpPr>
            <a:spLocks noGrp="1"/>
          </p:cNvSpPr>
          <p:nvPr>
            <p:ph type="title"/>
          </p:nvPr>
        </p:nvSpPr>
        <p:spPr/>
        <p:txBody>
          <a:bodyPr/>
          <a:lstStyle/>
          <a:p>
            <a:r>
              <a:rPr lang="en-US" dirty="0"/>
              <a:t>Ensuring reliability – Executing</a:t>
            </a:r>
          </a:p>
        </p:txBody>
      </p:sp>
      <p:sp>
        <p:nvSpPr>
          <p:cNvPr id="3" name="Content Placeholder 2">
            <a:extLst>
              <a:ext uri="{FF2B5EF4-FFF2-40B4-BE49-F238E27FC236}">
                <a16:creationId xmlns:a16="http://schemas.microsoft.com/office/drawing/2014/main" id="{5190832F-D3E0-047C-F51E-CEEE77BF5DE0}"/>
              </a:ext>
            </a:extLst>
          </p:cNvPr>
          <p:cNvSpPr>
            <a:spLocks noGrp="1"/>
          </p:cNvSpPr>
          <p:nvPr>
            <p:ph idx="1"/>
          </p:nvPr>
        </p:nvSpPr>
        <p:spPr/>
        <p:txBody>
          <a:bodyPr/>
          <a:lstStyle/>
          <a:p>
            <a:pPr>
              <a:buFont typeface="Arial" panose="020B0604020202020204" pitchFamily="34" charset="0"/>
              <a:buChar char="•"/>
            </a:pPr>
            <a:r>
              <a:rPr lang="en-US" dirty="0"/>
              <a:t>Running code, either select cells or the entire notebook</a:t>
            </a:r>
          </a:p>
          <a:p>
            <a:pPr>
              <a:buFont typeface="Arial" panose="020B0604020202020204" pitchFamily="34" charset="0"/>
              <a:buChar char="•"/>
            </a:pPr>
            <a:r>
              <a:rPr lang="en-US" dirty="0"/>
              <a:t>Platforms must ensure execution is constantly-available</a:t>
            </a:r>
          </a:p>
          <a:p>
            <a:pPr>
              <a:buFont typeface="Arial" panose="020B0604020202020204" pitchFamily="34" charset="0"/>
              <a:buChar char="•"/>
            </a:pPr>
            <a:r>
              <a:rPr lang="en-US" dirty="0"/>
              <a:t>Yuna embeds both the kernel and parser within each environment, guaranteeing availability</a:t>
            </a:r>
          </a:p>
          <a:p>
            <a:pPr lvl="1"/>
            <a:r>
              <a:rPr lang="en-US" dirty="0"/>
              <a:t>An environment can be as small as 27 MB</a:t>
            </a:r>
          </a:p>
        </p:txBody>
      </p:sp>
      <p:sp>
        <p:nvSpPr>
          <p:cNvPr id="4" name="TextBox 3">
            <a:extLst>
              <a:ext uri="{FF2B5EF4-FFF2-40B4-BE49-F238E27FC236}">
                <a16:creationId xmlns:a16="http://schemas.microsoft.com/office/drawing/2014/main" id="{3FFCC51D-DAE0-C049-497F-EDE66A542A32}"/>
              </a:ext>
            </a:extLst>
          </p:cNvPr>
          <p:cNvSpPr txBox="1"/>
          <p:nvPr/>
        </p:nvSpPr>
        <p:spPr>
          <a:xfrm>
            <a:off x="1645920" y="7596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44621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68C-2048-0CD7-877D-6CD82F94D803}"/>
              </a:ext>
            </a:extLst>
          </p:cNvPr>
          <p:cNvSpPr>
            <a:spLocks noGrp="1"/>
          </p:cNvSpPr>
          <p:nvPr>
            <p:ph type="title"/>
          </p:nvPr>
        </p:nvSpPr>
        <p:spPr/>
        <p:txBody>
          <a:bodyPr/>
          <a:lstStyle/>
          <a:p>
            <a:r>
              <a:rPr lang="en-US" dirty="0"/>
              <a:t>Archiving – Versioning</a:t>
            </a:r>
          </a:p>
        </p:txBody>
      </p:sp>
      <p:sp>
        <p:nvSpPr>
          <p:cNvPr id="3" name="Content Placeholder 2">
            <a:extLst>
              <a:ext uri="{FF2B5EF4-FFF2-40B4-BE49-F238E27FC236}">
                <a16:creationId xmlns:a16="http://schemas.microsoft.com/office/drawing/2014/main" id="{5190832F-D3E0-047C-F51E-CEEE77BF5DE0}"/>
              </a:ext>
            </a:extLst>
          </p:cNvPr>
          <p:cNvSpPr>
            <a:spLocks noGrp="1"/>
          </p:cNvSpPr>
          <p:nvPr>
            <p:ph idx="1"/>
          </p:nvPr>
        </p:nvSpPr>
        <p:spPr/>
        <p:txBody>
          <a:bodyPr/>
          <a:lstStyle/>
          <a:p>
            <a:pPr>
              <a:buFont typeface="Arial" panose="020B0604020202020204" pitchFamily="34" charset="0"/>
              <a:buChar char="•"/>
            </a:pPr>
            <a:r>
              <a:rPr lang="en-US" dirty="0"/>
              <a:t>Tracking changes to source code files</a:t>
            </a:r>
          </a:p>
          <a:p>
            <a:pPr>
              <a:buFont typeface="Arial" panose="020B0604020202020204" pitchFamily="34" charset="0"/>
              <a:buChar char="•"/>
            </a:pPr>
            <a:r>
              <a:rPr lang="en-US" dirty="0"/>
              <a:t>Notebooks rely on a wide range of artefacts</a:t>
            </a:r>
          </a:p>
          <a:p>
            <a:pPr>
              <a:buFont typeface="Arial" panose="020B0604020202020204" pitchFamily="34" charset="0"/>
              <a:buChar char="•"/>
            </a:pPr>
            <a:r>
              <a:rPr lang="en-US" dirty="0"/>
              <a:t>Platforms must offer an integrated version control mechanism</a:t>
            </a:r>
          </a:p>
          <a:p>
            <a:pPr>
              <a:buFont typeface="Arial" panose="020B0604020202020204" pitchFamily="34" charset="0"/>
              <a:buChar char="•"/>
            </a:pPr>
            <a:r>
              <a:rPr lang="en-US" dirty="0"/>
              <a:t>Yuna embeds the notebook, data, packages, and compute within each environment</a:t>
            </a:r>
            <a:endParaRPr lang="en-US" i="1" dirty="0"/>
          </a:p>
        </p:txBody>
      </p:sp>
      <p:sp>
        <p:nvSpPr>
          <p:cNvPr id="4" name="TextBox 3">
            <a:extLst>
              <a:ext uri="{FF2B5EF4-FFF2-40B4-BE49-F238E27FC236}">
                <a16:creationId xmlns:a16="http://schemas.microsoft.com/office/drawing/2014/main" id="{3FFCC51D-DAE0-C049-497F-EDE66A542A32}"/>
              </a:ext>
            </a:extLst>
          </p:cNvPr>
          <p:cNvSpPr txBox="1"/>
          <p:nvPr/>
        </p:nvSpPr>
        <p:spPr>
          <a:xfrm>
            <a:off x="1645920" y="7596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84207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21A6-57DA-826C-F623-0AF163DB3AD3}"/>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CCE3F577-D810-E0F0-6FC7-7E5A0D0CAA15}"/>
              </a:ext>
            </a:extLst>
          </p:cNvPr>
          <p:cNvSpPr>
            <a:spLocks noGrp="1"/>
          </p:cNvSpPr>
          <p:nvPr>
            <p:ph idx="1"/>
          </p:nvPr>
        </p:nvSpPr>
        <p:spPr/>
        <p:txBody>
          <a:bodyPr/>
          <a:lstStyle/>
          <a:p>
            <a:pPr>
              <a:buFont typeface="Arial" panose="020B0604020202020204" pitchFamily="34" charset="0"/>
              <a:buChar char="•"/>
            </a:pPr>
            <a:r>
              <a:rPr lang="en-US" dirty="0"/>
              <a:t>Setting up</a:t>
            </a:r>
          </a:p>
          <a:p>
            <a:pPr>
              <a:buFont typeface="Arial" panose="020B0604020202020204" pitchFamily="34" charset="0"/>
              <a:buChar char="•"/>
            </a:pPr>
            <a:r>
              <a:rPr lang="en-US" dirty="0"/>
              <a:t>Exploring and analysing data</a:t>
            </a:r>
          </a:p>
          <a:p>
            <a:pPr>
              <a:buFont typeface="Arial" panose="020B0604020202020204" pitchFamily="34" charset="0"/>
              <a:buChar char="•"/>
            </a:pPr>
            <a:r>
              <a:rPr lang="en-US" dirty="0"/>
              <a:t>Managing code</a:t>
            </a:r>
          </a:p>
          <a:p>
            <a:pPr>
              <a:buFont typeface="Arial" panose="020B0604020202020204" pitchFamily="34" charset="0"/>
              <a:buChar char="•"/>
            </a:pPr>
            <a:r>
              <a:rPr lang="en-US" dirty="0"/>
              <a:t>Ensuring reliability</a:t>
            </a:r>
          </a:p>
          <a:p>
            <a:pPr>
              <a:buFont typeface="Arial" panose="020B0604020202020204" pitchFamily="34" charset="0"/>
              <a:buChar char="•"/>
            </a:pPr>
            <a:r>
              <a:rPr lang="en-US" dirty="0"/>
              <a:t>Archiving</a:t>
            </a:r>
          </a:p>
          <a:p>
            <a:pPr>
              <a:buFont typeface="Arial" panose="020B0604020202020204" pitchFamily="34" charset="0"/>
              <a:buChar char="•"/>
            </a:pPr>
            <a:r>
              <a:rPr lang="en-US" dirty="0"/>
              <a:t>Securing</a:t>
            </a:r>
          </a:p>
          <a:p>
            <a:pPr>
              <a:buFont typeface="Arial" panose="020B0604020202020204" pitchFamily="34" charset="0"/>
              <a:buChar char="•"/>
            </a:pPr>
            <a:r>
              <a:rPr lang="en-US" dirty="0"/>
              <a:t>Sharing and collaborating</a:t>
            </a:r>
          </a:p>
          <a:p>
            <a:pPr>
              <a:buFont typeface="Arial" panose="020B0604020202020204" pitchFamily="34" charset="0"/>
              <a:buChar char="•"/>
            </a:pPr>
            <a:r>
              <a:rPr lang="en-US" dirty="0"/>
              <a:t>Reproducing and reusing</a:t>
            </a:r>
          </a:p>
          <a:p>
            <a:pPr>
              <a:buFont typeface="Arial" panose="020B0604020202020204" pitchFamily="34" charset="0"/>
              <a:buChar char="•"/>
            </a:pPr>
            <a:r>
              <a:rPr lang="en-US" dirty="0"/>
              <a:t>Deploying to production</a:t>
            </a:r>
          </a:p>
        </p:txBody>
      </p:sp>
    </p:spTree>
    <p:extLst>
      <p:ext uri="{BB962C8B-B14F-4D97-AF65-F5344CB8AC3E}">
        <p14:creationId xmlns:p14="http://schemas.microsoft.com/office/powerpoint/2010/main" val="2886721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68C-2048-0CD7-877D-6CD82F94D803}"/>
              </a:ext>
            </a:extLst>
          </p:cNvPr>
          <p:cNvSpPr>
            <a:spLocks noGrp="1"/>
          </p:cNvSpPr>
          <p:nvPr>
            <p:ph type="title"/>
          </p:nvPr>
        </p:nvSpPr>
        <p:spPr/>
        <p:txBody>
          <a:bodyPr/>
          <a:lstStyle/>
          <a:p>
            <a:r>
              <a:rPr lang="en-US" dirty="0"/>
              <a:t>Sharing and collaborating – Sharing the notebook</a:t>
            </a:r>
          </a:p>
        </p:txBody>
      </p:sp>
      <p:sp>
        <p:nvSpPr>
          <p:cNvPr id="3" name="Content Placeholder 2">
            <a:extLst>
              <a:ext uri="{FF2B5EF4-FFF2-40B4-BE49-F238E27FC236}">
                <a16:creationId xmlns:a16="http://schemas.microsoft.com/office/drawing/2014/main" id="{5190832F-D3E0-047C-F51E-CEEE77BF5DE0}"/>
              </a:ext>
            </a:extLst>
          </p:cNvPr>
          <p:cNvSpPr>
            <a:spLocks noGrp="1"/>
          </p:cNvSpPr>
          <p:nvPr>
            <p:ph idx="1"/>
          </p:nvPr>
        </p:nvSpPr>
        <p:spPr/>
        <p:txBody>
          <a:bodyPr/>
          <a:lstStyle/>
          <a:p>
            <a:pPr>
              <a:buFont typeface="Arial" panose="020B0604020202020204" pitchFamily="34" charset="0"/>
              <a:buChar char="•"/>
            </a:pPr>
            <a:r>
              <a:rPr lang="en-US" dirty="0"/>
              <a:t>Making the notebook accessible to others</a:t>
            </a:r>
          </a:p>
          <a:p>
            <a:pPr>
              <a:buFont typeface="Arial" panose="020B0604020202020204" pitchFamily="34" charset="0"/>
              <a:buChar char="•"/>
            </a:pPr>
            <a:r>
              <a:rPr lang="en-US" dirty="0"/>
              <a:t>If sharing interactively is infeasible, platforms should offer cell-collapsing, exporting, and comment-only viewing</a:t>
            </a:r>
          </a:p>
          <a:p>
            <a:pPr>
              <a:buFont typeface="Arial" panose="020B0604020202020204" pitchFamily="34" charset="0"/>
              <a:buChar char="•"/>
            </a:pPr>
            <a:r>
              <a:rPr lang="en-US" dirty="0"/>
              <a:t>Yuna embeds the notebook and platform within each environment</a:t>
            </a:r>
          </a:p>
        </p:txBody>
      </p:sp>
      <p:sp>
        <p:nvSpPr>
          <p:cNvPr id="4" name="TextBox 3">
            <a:extLst>
              <a:ext uri="{FF2B5EF4-FFF2-40B4-BE49-F238E27FC236}">
                <a16:creationId xmlns:a16="http://schemas.microsoft.com/office/drawing/2014/main" id="{3FFCC51D-DAE0-C049-497F-EDE66A542A32}"/>
              </a:ext>
            </a:extLst>
          </p:cNvPr>
          <p:cNvSpPr txBox="1"/>
          <p:nvPr/>
        </p:nvSpPr>
        <p:spPr>
          <a:xfrm>
            <a:off x="1645920" y="7596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56377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68C-2048-0CD7-877D-6CD82F94D803}"/>
              </a:ext>
            </a:extLst>
          </p:cNvPr>
          <p:cNvSpPr>
            <a:spLocks noGrp="1"/>
          </p:cNvSpPr>
          <p:nvPr>
            <p:ph type="title"/>
          </p:nvPr>
        </p:nvSpPr>
        <p:spPr/>
        <p:txBody>
          <a:bodyPr/>
          <a:lstStyle/>
          <a:p>
            <a:r>
              <a:rPr lang="en-US" dirty="0"/>
              <a:t>Sharing and collaborating – Sharing related artefacts</a:t>
            </a:r>
          </a:p>
        </p:txBody>
      </p:sp>
      <p:sp>
        <p:nvSpPr>
          <p:cNvPr id="3" name="Content Placeholder 2">
            <a:extLst>
              <a:ext uri="{FF2B5EF4-FFF2-40B4-BE49-F238E27FC236}">
                <a16:creationId xmlns:a16="http://schemas.microsoft.com/office/drawing/2014/main" id="{5190832F-D3E0-047C-F51E-CEEE77BF5DE0}"/>
              </a:ext>
            </a:extLst>
          </p:cNvPr>
          <p:cNvSpPr>
            <a:spLocks noGrp="1"/>
          </p:cNvSpPr>
          <p:nvPr>
            <p:ph idx="1"/>
          </p:nvPr>
        </p:nvSpPr>
        <p:spPr/>
        <p:txBody>
          <a:bodyPr/>
          <a:lstStyle/>
          <a:p>
            <a:pPr>
              <a:buFont typeface="Arial" panose="020B0604020202020204" pitchFamily="34" charset="0"/>
              <a:buChar char="•"/>
            </a:pPr>
            <a:r>
              <a:rPr lang="en-US" dirty="0"/>
              <a:t>Making the associated session, data and packages available</a:t>
            </a:r>
          </a:p>
          <a:p>
            <a:pPr>
              <a:buFont typeface="Arial" panose="020B0604020202020204" pitchFamily="34" charset="0"/>
              <a:buChar char="•"/>
            </a:pPr>
            <a:r>
              <a:rPr lang="en-US" dirty="0"/>
              <a:t>Platforms should provide integrated artefact packaging</a:t>
            </a:r>
          </a:p>
          <a:p>
            <a:pPr>
              <a:buFont typeface="Arial" panose="020B0604020202020204" pitchFamily="34" charset="0"/>
              <a:buChar char="•"/>
            </a:pPr>
            <a:r>
              <a:rPr lang="en-US" dirty="0"/>
              <a:t>Yuna embeds both data and packages within each environment</a:t>
            </a:r>
          </a:p>
        </p:txBody>
      </p:sp>
      <p:sp>
        <p:nvSpPr>
          <p:cNvPr id="4" name="TextBox 3">
            <a:extLst>
              <a:ext uri="{FF2B5EF4-FFF2-40B4-BE49-F238E27FC236}">
                <a16:creationId xmlns:a16="http://schemas.microsoft.com/office/drawing/2014/main" id="{3FFCC51D-DAE0-C049-497F-EDE66A542A32}"/>
              </a:ext>
            </a:extLst>
          </p:cNvPr>
          <p:cNvSpPr txBox="1"/>
          <p:nvPr/>
        </p:nvSpPr>
        <p:spPr>
          <a:xfrm>
            <a:off x="1645920" y="7596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92191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68C-2048-0CD7-877D-6CD82F94D803}"/>
              </a:ext>
            </a:extLst>
          </p:cNvPr>
          <p:cNvSpPr>
            <a:spLocks noGrp="1"/>
          </p:cNvSpPr>
          <p:nvPr>
            <p:ph type="title"/>
          </p:nvPr>
        </p:nvSpPr>
        <p:spPr/>
        <p:txBody>
          <a:bodyPr/>
          <a:lstStyle/>
          <a:p>
            <a:r>
              <a:rPr lang="en-US" dirty="0"/>
              <a:t>Reproducing and reusing – Reproducing</a:t>
            </a:r>
          </a:p>
        </p:txBody>
      </p:sp>
      <p:sp>
        <p:nvSpPr>
          <p:cNvPr id="3" name="Content Placeholder 2">
            <a:extLst>
              <a:ext uri="{FF2B5EF4-FFF2-40B4-BE49-F238E27FC236}">
                <a16:creationId xmlns:a16="http://schemas.microsoft.com/office/drawing/2014/main" id="{5190832F-D3E0-047C-F51E-CEEE77BF5DE0}"/>
              </a:ext>
            </a:extLst>
          </p:cNvPr>
          <p:cNvSpPr>
            <a:spLocks noGrp="1"/>
          </p:cNvSpPr>
          <p:nvPr>
            <p:ph idx="1"/>
          </p:nvPr>
        </p:nvSpPr>
        <p:spPr/>
        <p:txBody>
          <a:bodyPr/>
          <a:lstStyle/>
          <a:p>
            <a:pPr>
              <a:buFont typeface="Arial" panose="020B0604020202020204" pitchFamily="34" charset="0"/>
              <a:buChar char="•"/>
            </a:pPr>
            <a:r>
              <a:rPr lang="en-US" dirty="0"/>
              <a:t>Reproducibility is the ability to consistently replicate results</a:t>
            </a:r>
          </a:p>
          <a:p>
            <a:pPr>
              <a:buFont typeface="Arial" panose="020B0604020202020204" pitchFamily="34" charset="0"/>
              <a:buChar char="•"/>
            </a:pPr>
            <a:r>
              <a:rPr lang="en-US" dirty="0"/>
              <a:t>Platforms should be designed to inherently support reproducibility</a:t>
            </a:r>
          </a:p>
          <a:p>
            <a:pPr>
              <a:buFont typeface="Arial" panose="020B0604020202020204" pitchFamily="34" charset="0"/>
              <a:buChar char="•"/>
            </a:pPr>
            <a:r>
              <a:rPr lang="en-US" dirty="0"/>
              <a:t>Yuna embeds all artefacts within each environment file</a:t>
            </a:r>
            <a:endParaRPr lang="en-US" i="1" dirty="0"/>
          </a:p>
        </p:txBody>
      </p:sp>
      <p:sp>
        <p:nvSpPr>
          <p:cNvPr id="4" name="TextBox 3">
            <a:extLst>
              <a:ext uri="{FF2B5EF4-FFF2-40B4-BE49-F238E27FC236}">
                <a16:creationId xmlns:a16="http://schemas.microsoft.com/office/drawing/2014/main" id="{3FFCC51D-DAE0-C049-497F-EDE66A542A32}"/>
              </a:ext>
            </a:extLst>
          </p:cNvPr>
          <p:cNvSpPr txBox="1"/>
          <p:nvPr/>
        </p:nvSpPr>
        <p:spPr>
          <a:xfrm>
            <a:off x="1645920" y="7596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59475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68C-2048-0CD7-877D-6CD82F94D803}"/>
              </a:ext>
            </a:extLst>
          </p:cNvPr>
          <p:cNvSpPr>
            <a:spLocks noGrp="1"/>
          </p:cNvSpPr>
          <p:nvPr>
            <p:ph type="title"/>
          </p:nvPr>
        </p:nvSpPr>
        <p:spPr/>
        <p:txBody>
          <a:bodyPr/>
          <a:lstStyle/>
          <a:p>
            <a:r>
              <a:rPr lang="en-US" dirty="0"/>
              <a:t>Reproducing and reusing – Reusing and adapting</a:t>
            </a:r>
          </a:p>
        </p:txBody>
      </p:sp>
      <p:sp>
        <p:nvSpPr>
          <p:cNvPr id="3" name="Content Placeholder 2">
            <a:extLst>
              <a:ext uri="{FF2B5EF4-FFF2-40B4-BE49-F238E27FC236}">
                <a16:creationId xmlns:a16="http://schemas.microsoft.com/office/drawing/2014/main" id="{5190832F-D3E0-047C-F51E-CEEE77BF5DE0}"/>
              </a:ext>
            </a:extLst>
          </p:cNvPr>
          <p:cNvSpPr>
            <a:spLocks noGrp="1"/>
          </p:cNvSpPr>
          <p:nvPr>
            <p:ph idx="1"/>
          </p:nvPr>
        </p:nvSpPr>
        <p:spPr/>
        <p:txBody>
          <a:bodyPr/>
          <a:lstStyle/>
          <a:p>
            <a:pPr>
              <a:buFont typeface="Arial" panose="020B0604020202020204" pitchFamily="34" charset="0"/>
              <a:buChar char="•"/>
            </a:pPr>
            <a:r>
              <a:rPr lang="en-US" dirty="0"/>
              <a:t>Leveraging prior code for use in differing contexts</a:t>
            </a:r>
          </a:p>
          <a:p>
            <a:pPr>
              <a:buFont typeface="Arial" panose="020B0604020202020204" pitchFamily="34" charset="0"/>
              <a:buChar char="•"/>
            </a:pPr>
            <a:r>
              <a:rPr lang="en-US" dirty="0"/>
              <a:t>Platforms should provide integrated dependency management</a:t>
            </a:r>
          </a:p>
          <a:p>
            <a:pPr>
              <a:buFont typeface="Arial" panose="020B0604020202020204" pitchFamily="34" charset="0"/>
              <a:buChar char="•"/>
            </a:pPr>
            <a:r>
              <a:rPr lang="en-US" dirty="0"/>
              <a:t>By embedding dependencies within each environment, Yuna allows the user to simply copy the file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FFCC51D-DAE0-C049-497F-EDE66A542A32}"/>
              </a:ext>
            </a:extLst>
          </p:cNvPr>
          <p:cNvSpPr txBox="1"/>
          <p:nvPr/>
        </p:nvSpPr>
        <p:spPr>
          <a:xfrm>
            <a:off x="1645920" y="7596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54023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3F61F7-B940-3266-AAFA-E12E48426567}"/>
              </a:ext>
            </a:extLst>
          </p:cNvPr>
          <p:cNvSpPr txBox="1">
            <a:spLocks/>
          </p:cNvSpPr>
          <p:nvPr/>
        </p:nvSpPr>
        <p:spPr bwMode="auto">
          <a:xfrm>
            <a:off x="381884" y="1959463"/>
            <a:ext cx="3948874" cy="1224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baseline="0">
                <a:solidFill>
                  <a:schemeClr val="bg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3600" dirty="0"/>
              <a:t>Discussion</a:t>
            </a:r>
          </a:p>
        </p:txBody>
      </p:sp>
    </p:spTree>
    <p:extLst>
      <p:ext uri="{BB962C8B-B14F-4D97-AF65-F5344CB8AC3E}">
        <p14:creationId xmlns:p14="http://schemas.microsoft.com/office/powerpoint/2010/main" val="3071383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68C-2048-0CD7-877D-6CD82F94D803}"/>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5190832F-D3E0-047C-F51E-CEEE77BF5DE0}"/>
              </a:ext>
            </a:extLst>
          </p:cNvPr>
          <p:cNvSpPr>
            <a:spLocks noGrp="1"/>
          </p:cNvSpPr>
          <p:nvPr>
            <p:ph idx="1"/>
          </p:nvPr>
        </p:nvSpPr>
        <p:spPr/>
        <p:txBody>
          <a:bodyPr/>
          <a:lstStyle/>
          <a:p>
            <a:pPr>
              <a:buFont typeface="Arial" panose="020B0604020202020204" pitchFamily="34" charset="0"/>
              <a:buChar char="•"/>
            </a:pPr>
            <a:r>
              <a:rPr lang="en-US" dirty="0"/>
              <a:t>Loading data</a:t>
            </a:r>
          </a:p>
          <a:p>
            <a:pPr>
              <a:buFont typeface="Arial" panose="020B0604020202020204" pitchFamily="34" charset="0"/>
              <a:buChar char="•"/>
            </a:pPr>
            <a:r>
              <a:rPr lang="en-US" dirty="0"/>
              <a:t>Usability testing</a:t>
            </a:r>
          </a:p>
          <a:p>
            <a:pPr>
              <a:buFont typeface="Arial" panose="020B0604020202020204" pitchFamily="34" charset="0"/>
              <a:buChar char="•"/>
            </a:pPr>
            <a:r>
              <a:rPr lang="en-US" dirty="0"/>
              <a:t>Serialising</a:t>
            </a:r>
          </a:p>
          <a:p>
            <a:pPr>
              <a:buFont typeface="Arial" panose="020B0604020202020204" pitchFamily="34" charset="0"/>
              <a:buChar char="•"/>
            </a:pPr>
            <a:r>
              <a:rPr lang="en-US" dirty="0"/>
              <a:t>Visualising</a:t>
            </a:r>
          </a:p>
          <a:p>
            <a:pPr>
              <a:buFont typeface="Arial" panose="020B0604020202020204" pitchFamily="34" charset="0"/>
              <a:buChar char="•"/>
            </a:pPr>
            <a:r>
              <a:rPr lang="en-US" dirty="0"/>
              <a:t>Minimising file sizes</a:t>
            </a:r>
          </a:p>
          <a:p>
            <a:pPr>
              <a:buFont typeface="Arial" panose="020B0604020202020204" pitchFamily="34" charset="0"/>
              <a:buChar char="•"/>
            </a:pPr>
            <a:r>
              <a:rPr lang="en-US" dirty="0"/>
              <a:t>Maintaining software</a:t>
            </a:r>
          </a:p>
          <a:p>
            <a:pPr>
              <a:buFont typeface="Arial" panose="020B0604020202020204" pitchFamily="34" charset="0"/>
              <a:buChar char="•"/>
            </a:pPr>
            <a:r>
              <a:rPr lang="en-US" dirty="0"/>
              <a:t>Exporting contents</a:t>
            </a:r>
          </a:p>
        </p:txBody>
      </p:sp>
    </p:spTree>
    <p:extLst>
      <p:ext uri="{BB962C8B-B14F-4D97-AF65-F5344CB8AC3E}">
        <p14:creationId xmlns:p14="http://schemas.microsoft.com/office/powerpoint/2010/main" val="3902295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3F61F7-B940-3266-AAFA-E12E48426567}"/>
              </a:ext>
            </a:extLst>
          </p:cNvPr>
          <p:cNvSpPr txBox="1">
            <a:spLocks/>
          </p:cNvSpPr>
          <p:nvPr/>
        </p:nvSpPr>
        <p:spPr bwMode="auto">
          <a:xfrm>
            <a:off x="381884" y="1959463"/>
            <a:ext cx="3948874" cy="122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baseline="0">
                <a:solidFill>
                  <a:schemeClr val="bg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3600" dirty="0"/>
              <a:t>Conclusion</a:t>
            </a:r>
          </a:p>
        </p:txBody>
      </p:sp>
    </p:spTree>
    <p:extLst>
      <p:ext uri="{BB962C8B-B14F-4D97-AF65-F5344CB8AC3E}">
        <p14:creationId xmlns:p14="http://schemas.microsoft.com/office/powerpoint/2010/main" val="3814910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C491-3FDC-09BC-FC0F-AAF744C100F8}"/>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60F3B4DC-729C-AC2E-E85A-6C8793D076DF}"/>
              </a:ext>
            </a:extLst>
          </p:cNvPr>
          <p:cNvSpPr>
            <a:spLocks noGrp="1"/>
          </p:cNvSpPr>
          <p:nvPr>
            <p:ph idx="1"/>
          </p:nvPr>
        </p:nvSpPr>
        <p:spPr/>
        <p:txBody>
          <a:bodyPr/>
          <a:lstStyle/>
          <a:p>
            <a:pPr>
              <a:buFont typeface="Arial" panose="020B0604020202020204" pitchFamily="34" charset="0"/>
              <a:buChar char="•"/>
            </a:pPr>
            <a:r>
              <a:rPr lang="en-US" dirty="0"/>
              <a:t>Compendium of domain knowledge</a:t>
            </a:r>
          </a:p>
          <a:p>
            <a:pPr>
              <a:buFont typeface="Arial" panose="020B0604020202020204" pitchFamily="34" charset="0"/>
              <a:buChar char="•"/>
            </a:pPr>
            <a:r>
              <a:rPr lang="en-US" dirty="0"/>
              <a:t>19-point chronology of the most significant platforms</a:t>
            </a:r>
          </a:p>
          <a:p>
            <a:pPr>
              <a:buFont typeface="Arial" panose="020B0604020202020204" pitchFamily="34" charset="0"/>
              <a:buChar char="•"/>
            </a:pPr>
            <a:r>
              <a:rPr lang="en-US" dirty="0"/>
              <a:t>Yuna, a fully self-contained platform, soothing:</a:t>
            </a:r>
          </a:p>
          <a:p>
            <a:pPr lvl="1"/>
            <a:r>
              <a:rPr lang="en-US" dirty="0"/>
              <a:t>Managing code</a:t>
            </a:r>
          </a:p>
          <a:p>
            <a:pPr lvl="1"/>
            <a:r>
              <a:rPr lang="en-US" dirty="0"/>
              <a:t>Ensuring reliability</a:t>
            </a:r>
          </a:p>
          <a:p>
            <a:pPr lvl="1"/>
            <a:r>
              <a:rPr lang="en-US" dirty="0"/>
              <a:t>Archiving</a:t>
            </a:r>
          </a:p>
          <a:p>
            <a:pPr lvl="1"/>
            <a:r>
              <a:rPr lang="en-US" dirty="0"/>
              <a:t>Sharing and collaborating</a:t>
            </a:r>
          </a:p>
          <a:p>
            <a:pPr lvl="1"/>
            <a:r>
              <a:rPr lang="en-US" dirty="0"/>
              <a:t>Reproducing and reusing</a:t>
            </a:r>
          </a:p>
          <a:p>
            <a:pPr>
              <a:buFont typeface="Arial" panose="020B0604020202020204" pitchFamily="34" charset="0"/>
              <a:buChar char="•"/>
            </a:pPr>
            <a:r>
              <a:rPr lang="en-US" dirty="0"/>
              <a:t>Technical evaluation of 13 state-of-the-art platforms</a:t>
            </a:r>
          </a:p>
        </p:txBody>
      </p:sp>
    </p:spTree>
    <p:extLst>
      <p:ext uri="{BB962C8B-B14F-4D97-AF65-F5344CB8AC3E}">
        <p14:creationId xmlns:p14="http://schemas.microsoft.com/office/powerpoint/2010/main" val="1188050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DF4-2065-F865-3609-19217D7575BA}"/>
              </a:ext>
            </a:extLst>
          </p:cNvPr>
          <p:cNvSpPr>
            <a:spLocks noGrp="1"/>
          </p:cNvSpPr>
          <p:nvPr>
            <p:ph type="title"/>
          </p:nvPr>
        </p:nvSpPr>
        <p:spPr/>
        <p:txBody>
          <a:bodyPr/>
          <a:lstStyle/>
          <a:p>
            <a:r>
              <a:rPr lang="en-US" dirty="0"/>
              <a:t>Summary</a:t>
            </a:r>
          </a:p>
        </p:txBody>
      </p:sp>
      <p:pic>
        <p:nvPicPr>
          <p:cNvPr id="4" name="Picture 3">
            <a:extLst>
              <a:ext uri="{FF2B5EF4-FFF2-40B4-BE49-F238E27FC236}">
                <a16:creationId xmlns:a16="http://schemas.microsoft.com/office/drawing/2014/main" id="{EB4CC645-B2F3-2747-D2DE-3CCB5225CA88}"/>
              </a:ext>
            </a:extLst>
          </p:cNvPr>
          <p:cNvPicPr>
            <a:picLocks noChangeAspect="1"/>
          </p:cNvPicPr>
          <p:nvPr/>
        </p:nvPicPr>
        <p:blipFill>
          <a:blip r:embed="rId3"/>
          <a:srcRect/>
          <a:stretch/>
        </p:blipFill>
        <p:spPr>
          <a:xfrm>
            <a:off x="4702910" y="1025387"/>
            <a:ext cx="2618179" cy="14727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21CF1D3-A900-8DE4-5C8A-720A34E18B7F}"/>
              </a:ext>
            </a:extLst>
          </p:cNvPr>
          <p:cNvPicPr>
            <a:picLocks noChangeAspect="1"/>
          </p:cNvPicPr>
          <p:nvPr/>
        </p:nvPicPr>
        <p:blipFill>
          <a:blip r:embed="rId4"/>
          <a:srcRect/>
          <a:stretch/>
        </p:blipFill>
        <p:spPr>
          <a:xfrm>
            <a:off x="1822907" y="2645387"/>
            <a:ext cx="2618181" cy="147272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3848505-55DA-2354-EF96-9ADF78E8935C}"/>
              </a:ext>
            </a:extLst>
          </p:cNvPr>
          <p:cNvPicPr>
            <a:picLocks noChangeAspect="1"/>
          </p:cNvPicPr>
          <p:nvPr/>
        </p:nvPicPr>
        <p:blipFill>
          <a:blip r:embed="rId5"/>
          <a:srcRect/>
          <a:stretch/>
        </p:blipFill>
        <p:spPr>
          <a:xfrm>
            <a:off x="4702908" y="2645387"/>
            <a:ext cx="2618181" cy="147272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9298252-0C21-4822-9E9A-60C40EE4AE6E}"/>
              </a:ext>
            </a:extLst>
          </p:cNvPr>
          <p:cNvPicPr>
            <a:picLocks noChangeAspect="1"/>
          </p:cNvPicPr>
          <p:nvPr/>
        </p:nvPicPr>
        <p:blipFill>
          <a:blip r:embed="rId6"/>
          <a:srcRect/>
          <a:stretch/>
        </p:blipFill>
        <p:spPr>
          <a:xfrm>
            <a:off x="1822910" y="1025387"/>
            <a:ext cx="2618181" cy="1472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4344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68C-2048-0CD7-877D-6CD82F94D80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190832F-D3E0-047C-F51E-CEEE77BF5DE0}"/>
              </a:ext>
            </a:extLst>
          </p:cNvPr>
          <p:cNvSpPr>
            <a:spLocks noGrp="1"/>
          </p:cNvSpPr>
          <p:nvPr>
            <p:ph idx="1"/>
          </p:nvPr>
        </p:nvSpPr>
        <p:spPr/>
        <p:txBody>
          <a:bodyPr/>
          <a:lstStyle/>
          <a:p>
            <a:pPr marL="0" indent="0">
              <a:buNone/>
            </a:pPr>
            <a:r>
              <a:rPr lang="en-US" sz="1200" dirty="0" err="1">
                <a:latin typeface="Cambria" panose="02040503050406030204" pitchFamily="18" charset="0"/>
              </a:rPr>
              <a:t>Aashita</a:t>
            </a:r>
            <a:r>
              <a:rPr lang="en-US" sz="1200" dirty="0">
                <a:latin typeface="Cambria" panose="02040503050406030204" pitchFamily="18" charset="0"/>
              </a:rPr>
              <a:t>. 2023. Beginners Guide to Databricks: Batch Processing and Streaming.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err="1">
                <a:latin typeface="Cambria" panose="02040503050406030204" pitchFamily="18" charset="0"/>
              </a:rPr>
              <a:t>cdhowe</a:t>
            </a:r>
            <a:r>
              <a:rPr lang="en-US" sz="1200" dirty="0">
                <a:latin typeface="Cambria" panose="02040503050406030204" pitchFamily="18" charset="0"/>
              </a:rPr>
              <a:t>. 2021. The RStudio IDE is a free and open source integrated development environment (IDE) for R. It helps programmers develop software written in R, Python, and several other languages. </a:t>
            </a:r>
            <a:r>
              <a:rPr lang="en-US" sz="1200" i="1" dirty="0">
                <a:latin typeface="Cambria" panose="02040503050406030204" pitchFamily="18" charset="0"/>
              </a:rPr>
              <a:t>Wikimedia Commons</a:t>
            </a:r>
            <a:r>
              <a:rPr lang="en-US" sz="1200" dirty="0">
                <a:latin typeface="Cambria" panose="02040503050406030204" pitchFamily="18" charset="0"/>
              </a:rPr>
              <a:t>.</a:t>
            </a:r>
          </a:p>
          <a:p>
            <a:pPr marL="0" indent="0">
              <a:buNone/>
            </a:pPr>
            <a:r>
              <a:rPr lang="en-US" sz="1200" dirty="0" err="1">
                <a:latin typeface="Cambria" panose="02040503050406030204" pitchFamily="18" charset="0"/>
              </a:rPr>
              <a:t>Souti</a:t>
            </a:r>
            <a:r>
              <a:rPr lang="en-US" sz="1200" dirty="0">
                <a:latin typeface="Cambria" panose="02040503050406030204" pitchFamily="18" charset="0"/>
              </a:rPr>
              <a:t> Chattopadhyay, Ishita Prasad, Austin Z. Henley, Anita </a:t>
            </a:r>
            <a:r>
              <a:rPr lang="en-US" sz="1200" dirty="0" err="1">
                <a:latin typeface="Cambria" panose="02040503050406030204" pitchFamily="18" charset="0"/>
              </a:rPr>
              <a:t>Sarma</a:t>
            </a:r>
            <a:r>
              <a:rPr lang="en-US" sz="1200" dirty="0">
                <a:latin typeface="Cambria" panose="02040503050406030204" pitchFamily="18" charset="0"/>
              </a:rPr>
              <a:t>, and Titus Barik. 2020. What’s wrong with computational </a:t>
            </a:r>
          </a:p>
          <a:p>
            <a:pPr marL="0" indent="0">
              <a:buNone/>
            </a:pPr>
            <a:r>
              <a:rPr lang="en-US" sz="1200" dirty="0">
                <a:latin typeface="Cambria" panose="02040503050406030204" pitchFamily="18" charset="0"/>
              </a:rPr>
              <a:t>        notebooks. </a:t>
            </a:r>
            <a:r>
              <a:rPr lang="en-US" sz="1200" i="1" dirty="0">
                <a:latin typeface="Cambria" panose="02040503050406030204" pitchFamily="18" charset="0"/>
              </a:rPr>
              <a:t>In Proceedings: 2020 Conference on Human Factors in Computing Systems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2022. Databricks | Notebook Development Overview. </a:t>
            </a:r>
            <a:r>
              <a:rPr lang="en-US" sz="1200" i="1" dirty="0">
                <a:latin typeface="Cambria" panose="02040503050406030204" pitchFamily="18" charset="0"/>
              </a:rPr>
              <a:t>YouTube</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2023a. Collaborate using Databricks notebooks.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2023b. Databricks for Python developers.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2023c. Databricks for R developers.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2023d. Databricks for Scala developers.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2023e. </a:t>
            </a:r>
            <a:r>
              <a:rPr lang="en-US" sz="1200" dirty="0" err="1">
                <a:latin typeface="Cambria" panose="02040503050406030204" pitchFamily="18" charset="0"/>
              </a:rPr>
              <a:t>MLflow</a:t>
            </a:r>
            <a:r>
              <a:rPr lang="en-US" sz="1200" dirty="0">
                <a:latin typeface="Cambria" panose="02040503050406030204" pitchFamily="18" charset="0"/>
              </a:rPr>
              <a:t> guide.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2023f. SQL language reference.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2023g. </a:t>
            </a:r>
            <a:r>
              <a:rPr lang="en-US" sz="1200" dirty="0" err="1">
                <a:latin typeface="Cambria" panose="02040503050406030204" pitchFamily="18" charset="0"/>
              </a:rPr>
              <a:t>TensorBoard</a:t>
            </a:r>
            <a:r>
              <a:rPr lang="en-US" sz="1200" dirty="0">
                <a:latin typeface="Cambria" panose="02040503050406030204" pitchFamily="18" charset="0"/>
              </a:rPr>
              <a:t>.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2023h. What is Delta Lake?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a:t>
            </a:r>
            <a:r>
              <a:rPr lang="en-US" sz="1200" dirty="0" err="1">
                <a:latin typeface="Cambria" panose="02040503050406030204" pitchFamily="18" charset="0"/>
              </a:rPr>
              <a:t>n.d.a.</a:t>
            </a:r>
            <a:r>
              <a:rPr lang="en-US" sz="1200" dirty="0">
                <a:latin typeface="Cambria" panose="02040503050406030204" pitchFamily="18" charset="0"/>
              </a:rPr>
              <a:t> Databricks is the data and AI company.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Databricks. </a:t>
            </a:r>
            <a:r>
              <a:rPr lang="en-US" sz="1200" dirty="0" err="1">
                <a:latin typeface="Cambria" panose="02040503050406030204" pitchFamily="18" charset="0"/>
              </a:rPr>
              <a:t>n.d.b.</a:t>
            </a:r>
            <a:r>
              <a:rPr lang="en-US" sz="1200" dirty="0">
                <a:latin typeface="Cambria" panose="02040503050406030204" pitchFamily="18" charset="0"/>
              </a:rPr>
              <a:t> The best data platform is a </a:t>
            </a:r>
            <a:r>
              <a:rPr lang="en-US" sz="1200" dirty="0" err="1">
                <a:latin typeface="Cambria" panose="02040503050406030204" pitchFamily="18" charset="0"/>
              </a:rPr>
              <a:t>lakehouse</a:t>
            </a:r>
            <a:r>
              <a:rPr lang="en-US" sz="1200" dirty="0">
                <a:latin typeface="Cambria" panose="02040503050406030204" pitchFamily="18" charset="0"/>
              </a:rPr>
              <a:t>. </a:t>
            </a:r>
            <a:r>
              <a:rPr lang="en-US" sz="1200" i="1" dirty="0">
                <a:latin typeface="Cambria" panose="02040503050406030204" pitchFamily="18" charset="0"/>
              </a:rPr>
              <a:t>Databricks</a:t>
            </a:r>
            <a:r>
              <a:rPr lang="en-US" sz="1200" dirty="0">
                <a:latin typeface="Cambria" panose="02040503050406030204" pitchFamily="18" charset="0"/>
              </a:rPr>
              <a:t>.</a:t>
            </a:r>
          </a:p>
          <a:p>
            <a:pPr marL="0" indent="0">
              <a:buNone/>
            </a:pPr>
            <a:r>
              <a:rPr lang="en-US" sz="1200" dirty="0">
                <a:latin typeface="Cambria" panose="02040503050406030204" pitchFamily="18" charset="0"/>
              </a:rPr>
              <a:t>Dave </a:t>
            </a:r>
            <a:r>
              <a:rPr lang="en-US" sz="1200" dirty="0" err="1">
                <a:latin typeface="Cambria" panose="02040503050406030204" pitchFamily="18" charset="0"/>
              </a:rPr>
              <a:t>Gershgorn</a:t>
            </a:r>
            <a:r>
              <a:rPr lang="en-US" sz="1200" dirty="0">
                <a:latin typeface="Cambria" panose="02040503050406030204" pitchFamily="18" charset="0"/>
              </a:rPr>
              <a:t>. 2017. Nerds rejoice: Google just released its internal tool to collaborate on AI. </a:t>
            </a:r>
            <a:r>
              <a:rPr lang="en-US" sz="1200" i="1" dirty="0">
                <a:latin typeface="Cambria" panose="02040503050406030204" pitchFamily="18" charset="0"/>
              </a:rPr>
              <a:t>Quartz</a:t>
            </a:r>
            <a:r>
              <a:rPr lang="en-US" sz="1200" dirty="0">
                <a:latin typeface="Cambria" panose="02040503050406030204" pitchFamily="18" charset="0"/>
              </a:rPr>
              <a:t>.</a:t>
            </a:r>
          </a:p>
        </p:txBody>
      </p:sp>
    </p:spTree>
    <p:extLst>
      <p:ext uri="{BB962C8B-B14F-4D97-AF65-F5344CB8AC3E}">
        <p14:creationId xmlns:p14="http://schemas.microsoft.com/office/powerpoint/2010/main" val="962039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3F61F7-B940-3266-AAFA-E12E48426567}"/>
              </a:ext>
            </a:extLst>
          </p:cNvPr>
          <p:cNvSpPr txBox="1">
            <a:spLocks/>
          </p:cNvSpPr>
          <p:nvPr/>
        </p:nvSpPr>
        <p:spPr bwMode="auto">
          <a:xfrm>
            <a:off x="381884" y="1959463"/>
            <a:ext cx="3948874" cy="1224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baseline="0">
                <a:solidFill>
                  <a:schemeClr val="bg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3600" dirty="0"/>
              <a:t>Background</a:t>
            </a:r>
          </a:p>
        </p:txBody>
      </p:sp>
    </p:spTree>
    <p:extLst>
      <p:ext uri="{BB962C8B-B14F-4D97-AF65-F5344CB8AC3E}">
        <p14:creationId xmlns:p14="http://schemas.microsoft.com/office/powerpoint/2010/main" val="3812793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268C-2048-0CD7-877D-6CD82F94D80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190832F-D3E0-047C-F51E-CEEE77BF5DE0}"/>
              </a:ext>
            </a:extLst>
          </p:cNvPr>
          <p:cNvSpPr>
            <a:spLocks noGrp="1"/>
          </p:cNvSpPr>
          <p:nvPr>
            <p:ph idx="1"/>
          </p:nvPr>
        </p:nvSpPr>
        <p:spPr/>
        <p:txBody>
          <a:bodyPr/>
          <a:lstStyle/>
          <a:p>
            <a:pPr marL="0" indent="0">
              <a:buNone/>
            </a:pPr>
            <a:r>
              <a:rPr lang="en-US" sz="1200" dirty="0">
                <a:latin typeface="Cambria" panose="02040503050406030204" pitchFamily="18" charset="0"/>
              </a:rPr>
              <a:t>Google. n.d. Welcome to Colab! </a:t>
            </a:r>
            <a:r>
              <a:rPr lang="en-US" sz="1200" i="1" dirty="0">
                <a:latin typeface="Cambria" panose="02040503050406030204" pitchFamily="18" charset="0"/>
              </a:rPr>
              <a:t>Google</a:t>
            </a:r>
            <a:r>
              <a:rPr lang="en-US" sz="1200" dirty="0">
                <a:latin typeface="Cambria" panose="02040503050406030204" pitchFamily="18" charset="0"/>
              </a:rPr>
              <a:t>.</a:t>
            </a:r>
          </a:p>
          <a:p>
            <a:pPr marL="0" indent="0">
              <a:buNone/>
            </a:pPr>
            <a:r>
              <a:rPr lang="en-US" sz="1200" dirty="0">
                <a:latin typeface="Cambria" panose="02040503050406030204" pitchFamily="18" charset="0"/>
              </a:rPr>
              <a:t>Donald Knuth. 1984. Literate Programming. </a:t>
            </a:r>
            <a:r>
              <a:rPr lang="en-US" sz="1200" i="1" dirty="0">
                <a:latin typeface="Cambria" panose="02040503050406030204" pitchFamily="18" charset="0"/>
              </a:rPr>
              <a:t>The Computer Journal</a:t>
            </a:r>
            <a:r>
              <a:rPr lang="en-US" sz="1200" dirty="0">
                <a:latin typeface="Cambria" panose="02040503050406030204" pitchFamily="18" charset="0"/>
              </a:rPr>
              <a:t>.</a:t>
            </a:r>
          </a:p>
          <a:p>
            <a:pPr marL="0" indent="0">
              <a:buNone/>
            </a:pPr>
            <a:r>
              <a:rPr lang="en-US" sz="1200" dirty="0" err="1">
                <a:latin typeface="Cambria" panose="02040503050406030204" pitchFamily="18" charset="0"/>
              </a:rPr>
              <a:t>Makeability</a:t>
            </a:r>
            <a:r>
              <a:rPr lang="en-US" sz="1200" dirty="0">
                <a:latin typeface="Cambria" panose="02040503050406030204" pitchFamily="18" charset="0"/>
              </a:rPr>
              <a:t> Lab. n.d. Jupyter Notebook showing visualization of a 3-axis accelerometer to infer step counts. </a:t>
            </a:r>
            <a:r>
              <a:rPr lang="en-US" sz="1200" i="1" dirty="0" err="1">
                <a:latin typeface="Cambria" panose="02040503050406030204" pitchFamily="18" charset="0"/>
              </a:rPr>
              <a:t>Makeability</a:t>
            </a:r>
            <a:r>
              <a:rPr lang="en-US" sz="1200" i="1" dirty="0">
                <a:latin typeface="Cambria" panose="02040503050406030204" pitchFamily="18" charset="0"/>
              </a:rPr>
              <a:t> Lab</a:t>
            </a:r>
            <a:r>
              <a:rPr lang="en-US" sz="1200" dirty="0">
                <a:latin typeface="Cambria" panose="02040503050406030204" pitchFamily="18" charset="0"/>
              </a:rPr>
              <a:t>.</a:t>
            </a:r>
          </a:p>
          <a:p>
            <a:pPr marL="0" indent="0">
              <a:buNone/>
            </a:pPr>
            <a:r>
              <a:rPr lang="en-US" sz="1200" dirty="0">
                <a:latin typeface="Cambria" panose="02040503050406030204" pitchFamily="18" charset="0"/>
              </a:rPr>
              <a:t>Matplotlib. n.d. Image tutorial. </a:t>
            </a:r>
            <a:r>
              <a:rPr lang="en-US" sz="1200" i="1" dirty="0">
                <a:latin typeface="Cambria" panose="02040503050406030204" pitchFamily="18" charset="0"/>
              </a:rPr>
              <a:t>Matplotlib</a:t>
            </a:r>
            <a:r>
              <a:rPr lang="en-US" sz="1200" dirty="0">
                <a:latin typeface="Cambria" panose="02040503050406030204" pitchFamily="18" charset="0"/>
              </a:rPr>
              <a:t>.</a:t>
            </a:r>
          </a:p>
          <a:p>
            <a:pPr marL="0" indent="0">
              <a:buNone/>
            </a:pPr>
            <a:r>
              <a:rPr lang="en-US" sz="1200" dirty="0">
                <a:latin typeface="Cambria" panose="02040503050406030204" pitchFamily="18" charset="0"/>
              </a:rPr>
              <a:t>Microsoft. 2023a. Train TensorFlow models at scale with Azure Machine Learning. </a:t>
            </a:r>
            <a:r>
              <a:rPr lang="en-US" sz="1200" i="1" dirty="0">
                <a:latin typeface="Cambria" panose="02040503050406030204" pitchFamily="18" charset="0"/>
              </a:rPr>
              <a:t>Microsoft</a:t>
            </a:r>
            <a:r>
              <a:rPr lang="en-US" sz="1200" dirty="0">
                <a:latin typeface="Cambria" panose="02040503050406030204" pitchFamily="18" charset="0"/>
              </a:rPr>
              <a:t>.</a:t>
            </a:r>
          </a:p>
          <a:p>
            <a:pPr marL="0" indent="0">
              <a:buNone/>
            </a:pPr>
            <a:r>
              <a:rPr lang="en-US" sz="1200" dirty="0">
                <a:latin typeface="Cambria" panose="02040503050406030204" pitchFamily="18" charset="0"/>
              </a:rPr>
              <a:t>Microsoft. 2023b. Train </a:t>
            </a:r>
            <a:r>
              <a:rPr lang="en-US" sz="1200" dirty="0" err="1">
                <a:latin typeface="Cambria" panose="02040503050406030204" pitchFamily="18" charset="0"/>
              </a:rPr>
              <a:t>PyTorch</a:t>
            </a:r>
            <a:r>
              <a:rPr lang="en-US" sz="1200" dirty="0">
                <a:latin typeface="Cambria" panose="02040503050406030204" pitchFamily="18" charset="0"/>
              </a:rPr>
              <a:t> models at scale with Azure Machine Learning. Microsoft.</a:t>
            </a:r>
          </a:p>
          <a:p>
            <a:pPr marL="0" indent="0">
              <a:buNone/>
            </a:pPr>
            <a:r>
              <a:rPr lang="en-US" sz="1200" dirty="0">
                <a:latin typeface="Cambria" panose="02040503050406030204" pitchFamily="18" charset="0"/>
              </a:rPr>
              <a:t>Microsoft. n.d. Azure Machine Learning. </a:t>
            </a:r>
            <a:r>
              <a:rPr lang="en-US" sz="1200" i="1" dirty="0">
                <a:latin typeface="Cambria" panose="02040503050406030204" pitchFamily="18" charset="0"/>
              </a:rPr>
              <a:t>Microsoft</a:t>
            </a:r>
            <a:r>
              <a:rPr lang="en-US" sz="1200" dirty="0">
                <a:latin typeface="Cambria" panose="02040503050406030204" pitchFamily="18" charset="0"/>
              </a:rPr>
              <a:t>.</a:t>
            </a:r>
          </a:p>
          <a:p>
            <a:pPr marL="0" indent="0">
              <a:buNone/>
            </a:pPr>
            <a:r>
              <a:rPr lang="en-US" sz="1200" dirty="0">
                <a:latin typeface="Cambria" panose="02040503050406030204" pitchFamily="18" charset="0"/>
              </a:rPr>
              <a:t>Ron Miller. 2015. Microsoft Officially Launches Azure Machine Learning Platform. </a:t>
            </a:r>
            <a:r>
              <a:rPr lang="en-US" sz="1200" i="1" dirty="0">
                <a:latin typeface="Cambria" panose="02040503050406030204" pitchFamily="18" charset="0"/>
              </a:rPr>
              <a:t>TechCrunch</a:t>
            </a:r>
            <a:r>
              <a:rPr lang="en-US" sz="1200" dirty="0">
                <a:latin typeface="Cambria" panose="02040503050406030204" pitchFamily="18" charset="0"/>
              </a:rPr>
              <a:t>.</a:t>
            </a:r>
          </a:p>
          <a:p>
            <a:pPr marL="0" indent="0">
              <a:buNone/>
            </a:pPr>
            <a:r>
              <a:rPr lang="en-US" sz="1200" dirty="0">
                <a:latin typeface="Cambria" panose="02040503050406030204" pitchFamily="18" charset="0"/>
              </a:rPr>
              <a:t>NumPy. n.d. NumPy: The Absolute Basics for Beginners. </a:t>
            </a:r>
            <a:r>
              <a:rPr lang="en-US" sz="1200" i="1" dirty="0">
                <a:latin typeface="Cambria" panose="02040503050406030204" pitchFamily="18" charset="0"/>
              </a:rPr>
              <a:t>NumPy</a:t>
            </a:r>
            <a:r>
              <a:rPr lang="en-US" sz="1200" dirty="0">
                <a:latin typeface="Cambria" panose="02040503050406030204" pitchFamily="18" charset="0"/>
              </a:rPr>
              <a:t>.</a:t>
            </a:r>
          </a:p>
          <a:p>
            <a:pPr marL="0" indent="0">
              <a:buNone/>
            </a:pPr>
            <a:r>
              <a:rPr lang="en-US" sz="1200" dirty="0">
                <a:latin typeface="Cambria" panose="02040503050406030204" pitchFamily="18" charset="0"/>
              </a:rPr>
              <a:t>pandas. n.d. Intro to Data Structures. </a:t>
            </a:r>
            <a:r>
              <a:rPr lang="en-US" sz="1200" i="1" dirty="0">
                <a:latin typeface="Cambria" panose="02040503050406030204" pitchFamily="18" charset="0"/>
              </a:rPr>
              <a:t>pandas</a:t>
            </a:r>
            <a:r>
              <a:rPr lang="en-US" sz="1200" dirty="0">
                <a:latin typeface="Cambria" panose="02040503050406030204" pitchFamily="18" charset="0"/>
              </a:rPr>
              <a:t>.</a:t>
            </a:r>
          </a:p>
          <a:p>
            <a:pPr marL="0" indent="0">
              <a:buNone/>
            </a:pPr>
            <a:r>
              <a:rPr lang="en-US" sz="1200" dirty="0">
                <a:latin typeface="Cambria" panose="02040503050406030204" pitchFamily="18" charset="0"/>
              </a:rPr>
              <a:t>Fernando Perez. 2014. Project Jupyter. </a:t>
            </a:r>
            <a:r>
              <a:rPr lang="en-US" sz="1200" i="1" dirty="0">
                <a:latin typeface="Cambria" panose="02040503050406030204" pitchFamily="18" charset="0"/>
              </a:rPr>
              <a:t>Speaker Deck</a:t>
            </a:r>
            <a:r>
              <a:rPr lang="en-US" sz="1200" dirty="0">
                <a:latin typeface="Cambria" panose="02040503050406030204" pitchFamily="18" charset="0"/>
              </a:rPr>
              <a:t>.</a:t>
            </a:r>
          </a:p>
          <a:p>
            <a:pPr marL="0" indent="0">
              <a:buNone/>
            </a:pPr>
            <a:r>
              <a:rPr lang="en-US" sz="1200" dirty="0">
                <a:latin typeface="Cambria" panose="02040503050406030204" pitchFamily="18" charset="0"/>
              </a:rPr>
              <a:t>Project Jupyter. n.d. Jupyter: Free software, open standards, and web services for interactive computing across all programming languages. </a:t>
            </a:r>
            <a:r>
              <a:rPr lang="en-US" sz="1200" i="1" dirty="0">
                <a:latin typeface="Cambria" panose="02040503050406030204" pitchFamily="18" charset="0"/>
              </a:rPr>
              <a:t>Project Jupyter</a:t>
            </a:r>
            <a:r>
              <a:rPr lang="en-US" sz="1200" dirty="0">
                <a:latin typeface="Cambria" panose="02040503050406030204" pitchFamily="18" charset="0"/>
              </a:rPr>
              <a:t>.</a:t>
            </a:r>
          </a:p>
          <a:p>
            <a:pPr marL="0" indent="0">
              <a:buNone/>
            </a:pPr>
            <a:r>
              <a:rPr lang="en-US" sz="1200" dirty="0">
                <a:latin typeface="Cambria" panose="02040503050406030204" pitchFamily="18" charset="0"/>
              </a:rPr>
              <a:t>RStudio. </a:t>
            </a:r>
            <a:r>
              <a:rPr lang="en-US" sz="1200" dirty="0" err="1">
                <a:latin typeface="Cambria" panose="02040503050406030204" pitchFamily="18" charset="0"/>
              </a:rPr>
              <a:t>n.d.a.</a:t>
            </a:r>
            <a:r>
              <a:rPr lang="en-US" sz="1200" dirty="0">
                <a:latin typeface="Cambria" panose="02040503050406030204" pitchFamily="18" charset="0"/>
              </a:rPr>
              <a:t> Python. </a:t>
            </a:r>
            <a:r>
              <a:rPr lang="en-US" sz="1200" i="1" dirty="0">
                <a:latin typeface="Cambria" panose="02040503050406030204" pitchFamily="18" charset="0"/>
              </a:rPr>
              <a:t>RStudio</a:t>
            </a:r>
            <a:r>
              <a:rPr lang="en-US" sz="1200" dirty="0">
                <a:latin typeface="Cambria" panose="02040503050406030204" pitchFamily="18" charset="0"/>
              </a:rPr>
              <a:t>.</a:t>
            </a:r>
          </a:p>
          <a:p>
            <a:pPr marL="0" indent="0">
              <a:buNone/>
            </a:pPr>
            <a:r>
              <a:rPr lang="en-US" sz="1200" dirty="0">
                <a:latin typeface="Cambria" panose="02040503050406030204" pitchFamily="18" charset="0"/>
              </a:rPr>
              <a:t>RStudio. </a:t>
            </a:r>
            <a:r>
              <a:rPr lang="en-US" sz="1200" dirty="0" err="1">
                <a:latin typeface="Cambria" panose="02040503050406030204" pitchFamily="18" charset="0"/>
              </a:rPr>
              <a:t>n.d.b.</a:t>
            </a:r>
            <a:r>
              <a:rPr lang="en-US" sz="1200" dirty="0">
                <a:latin typeface="Cambria" panose="02040503050406030204" pitchFamily="18" charset="0"/>
              </a:rPr>
              <a:t> RStudio Open-Source Packages. </a:t>
            </a:r>
            <a:r>
              <a:rPr lang="en-US" sz="1200" i="1" dirty="0">
                <a:latin typeface="Cambria" panose="02040503050406030204" pitchFamily="18" charset="0"/>
              </a:rPr>
              <a:t>RStudio</a:t>
            </a:r>
            <a:r>
              <a:rPr lang="en-US" sz="1200" dirty="0">
                <a:latin typeface="Cambria" panose="02040503050406030204" pitchFamily="18" charset="0"/>
              </a:rPr>
              <a:t>.</a:t>
            </a:r>
          </a:p>
          <a:p>
            <a:pPr marL="0" indent="0">
              <a:buNone/>
            </a:pPr>
            <a:r>
              <a:rPr lang="en-US" sz="1200" dirty="0">
                <a:latin typeface="Cambria" panose="02040503050406030204" pitchFamily="18" charset="0"/>
              </a:rPr>
              <a:t>RStudio Team. 2011. RStudio, a new open-source IDE for R. </a:t>
            </a:r>
            <a:r>
              <a:rPr lang="en-US" sz="1200" i="1" dirty="0">
                <a:latin typeface="Cambria" panose="02040503050406030204" pitchFamily="18" charset="0"/>
              </a:rPr>
              <a:t>Posit Software</a:t>
            </a:r>
            <a:r>
              <a:rPr lang="en-US" sz="1200" dirty="0">
                <a:latin typeface="Cambria" panose="02040503050406030204" pitchFamily="18" charset="0"/>
              </a:rPr>
              <a:t>.</a:t>
            </a:r>
          </a:p>
          <a:p>
            <a:pPr marL="0" indent="0">
              <a:buNone/>
            </a:pPr>
            <a:r>
              <a:rPr lang="en-US" sz="1200" dirty="0">
                <a:latin typeface="Cambria" panose="02040503050406030204" pitchFamily="18" charset="0"/>
              </a:rPr>
              <a:t>Kevin </a:t>
            </a:r>
            <a:r>
              <a:rPr lang="en-US" sz="1200" dirty="0" err="1">
                <a:latin typeface="Cambria" panose="02040503050406030204" pitchFamily="18" charset="0"/>
              </a:rPr>
              <a:t>Ushey</a:t>
            </a:r>
            <a:r>
              <a:rPr lang="en-US" sz="1200" dirty="0">
                <a:latin typeface="Cambria" panose="02040503050406030204" pitchFamily="18" charset="0"/>
              </a:rPr>
              <a:t>. 2023. Code Completion in the RStudio IDE. </a:t>
            </a:r>
            <a:r>
              <a:rPr lang="en-US" sz="1200" i="1" dirty="0">
                <a:latin typeface="Cambria" panose="02040503050406030204" pitchFamily="18" charset="0"/>
              </a:rPr>
              <a:t>Posit Support</a:t>
            </a:r>
            <a:r>
              <a:rPr lang="en-US" sz="1200" dirty="0">
                <a:latin typeface="Cambria" panose="02040503050406030204" pitchFamily="18" charset="0"/>
              </a:rPr>
              <a:t>.</a:t>
            </a:r>
          </a:p>
        </p:txBody>
      </p:sp>
    </p:spTree>
    <p:extLst>
      <p:ext uri="{BB962C8B-B14F-4D97-AF65-F5344CB8AC3E}">
        <p14:creationId xmlns:p14="http://schemas.microsoft.com/office/powerpoint/2010/main" val="147705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6A4C-FC9C-652B-228D-AA8445F1200C}"/>
              </a:ext>
            </a:extLst>
          </p:cNvPr>
          <p:cNvSpPr>
            <a:spLocks noGrp="1"/>
          </p:cNvSpPr>
          <p:nvPr>
            <p:ph type="title"/>
          </p:nvPr>
        </p:nvSpPr>
        <p:spPr/>
        <p:txBody>
          <a:bodyPr/>
          <a:lstStyle/>
          <a:p>
            <a:r>
              <a:rPr lang="en-US" dirty="0"/>
              <a:t>Concepts</a:t>
            </a:r>
          </a:p>
        </p:txBody>
      </p:sp>
      <p:sp>
        <p:nvSpPr>
          <p:cNvPr id="3" name="Content Placeholder 2">
            <a:extLst>
              <a:ext uri="{FF2B5EF4-FFF2-40B4-BE49-F238E27FC236}">
                <a16:creationId xmlns:a16="http://schemas.microsoft.com/office/drawing/2014/main" id="{5C29EC9B-1FAD-00CE-9568-FAF8B2829365}"/>
              </a:ext>
            </a:extLst>
          </p:cNvPr>
          <p:cNvSpPr>
            <a:spLocks noGrp="1"/>
          </p:cNvSpPr>
          <p:nvPr>
            <p:ph idx="1"/>
          </p:nvPr>
        </p:nvSpPr>
        <p:spPr/>
        <p:txBody>
          <a:bodyPr/>
          <a:lstStyle/>
          <a:p>
            <a:pPr>
              <a:buFont typeface="Arial" panose="020B0604020202020204" pitchFamily="34" charset="0"/>
              <a:buChar char="•"/>
            </a:pPr>
            <a:r>
              <a:rPr lang="en-US" dirty="0"/>
              <a:t>Computational notebook</a:t>
            </a:r>
          </a:p>
          <a:p>
            <a:pPr>
              <a:buFont typeface="Arial" panose="020B0604020202020204" pitchFamily="34" charset="0"/>
              <a:buChar char="•"/>
            </a:pPr>
            <a:r>
              <a:rPr lang="en-US" dirty="0"/>
              <a:t>Literate programming</a:t>
            </a:r>
          </a:p>
          <a:p>
            <a:pPr>
              <a:buFont typeface="Arial" panose="020B0604020202020204" pitchFamily="34" charset="0"/>
              <a:buChar char="•"/>
            </a:pPr>
            <a:r>
              <a:rPr lang="en-US" dirty="0"/>
              <a:t>Computational platform</a:t>
            </a:r>
          </a:p>
        </p:txBody>
      </p:sp>
    </p:spTree>
    <p:extLst>
      <p:ext uri="{BB962C8B-B14F-4D97-AF65-F5344CB8AC3E}">
        <p14:creationId xmlns:p14="http://schemas.microsoft.com/office/powerpoint/2010/main" val="120609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3F61F7-B940-3266-AAFA-E12E48426567}"/>
              </a:ext>
            </a:extLst>
          </p:cNvPr>
          <p:cNvSpPr txBox="1">
            <a:spLocks/>
          </p:cNvSpPr>
          <p:nvPr/>
        </p:nvSpPr>
        <p:spPr bwMode="auto">
          <a:xfrm>
            <a:off x="381884" y="1959463"/>
            <a:ext cx="3948874" cy="122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baseline="0">
                <a:solidFill>
                  <a:schemeClr val="bg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3600" dirty="0"/>
              <a:t>Chronology</a:t>
            </a:r>
          </a:p>
        </p:txBody>
      </p:sp>
    </p:spTree>
    <p:extLst>
      <p:ext uri="{BB962C8B-B14F-4D97-AF65-F5344CB8AC3E}">
        <p14:creationId xmlns:p14="http://schemas.microsoft.com/office/powerpoint/2010/main" val="426654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AB7A-37B9-05ED-2D37-E1E6C1FFA010}"/>
              </a:ext>
            </a:extLst>
          </p:cNvPr>
          <p:cNvSpPr>
            <a:spLocks noGrp="1"/>
          </p:cNvSpPr>
          <p:nvPr>
            <p:ph type="title"/>
          </p:nvPr>
        </p:nvSpPr>
        <p:spPr/>
        <p:txBody>
          <a:bodyPr/>
          <a:lstStyle/>
          <a:p>
            <a:r>
              <a:rPr lang="en-US" dirty="0"/>
              <a:t>RStudio</a:t>
            </a:r>
          </a:p>
        </p:txBody>
      </p:sp>
      <p:pic>
        <p:nvPicPr>
          <p:cNvPr id="6" name="Content Placeholder 5" descr="A screenshot of a computer&#10;&#10;Description automatically generated">
            <a:extLst>
              <a:ext uri="{FF2B5EF4-FFF2-40B4-BE49-F238E27FC236}">
                <a16:creationId xmlns:a16="http://schemas.microsoft.com/office/drawing/2014/main" id="{FFCEE80D-C2C3-1CB6-22CA-611D02BBBF41}"/>
              </a:ext>
            </a:extLst>
          </p:cNvPr>
          <p:cNvPicPr>
            <a:picLocks noGrp="1" noChangeAspect="1"/>
          </p:cNvPicPr>
          <p:nvPr>
            <p:ph sz="half" idx="1"/>
          </p:nvPr>
        </p:nvPicPr>
        <p:blipFill>
          <a:blip r:embed="rId3"/>
          <a:stretch>
            <a:fillRect/>
          </a:stretch>
        </p:blipFill>
        <p:spPr>
          <a:xfrm>
            <a:off x="457200" y="1350949"/>
            <a:ext cx="4038600" cy="2732114"/>
          </a:xfrm>
        </p:spPr>
      </p:pic>
      <p:sp>
        <p:nvSpPr>
          <p:cNvPr id="4" name="Content Placeholder 3">
            <a:extLst>
              <a:ext uri="{FF2B5EF4-FFF2-40B4-BE49-F238E27FC236}">
                <a16:creationId xmlns:a16="http://schemas.microsoft.com/office/drawing/2014/main" id="{8617BAC2-9A50-49B4-B933-D6E59315A28B}"/>
              </a:ext>
            </a:extLst>
          </p:cNvPr>
          <p:cNvSpPr>
            <a:spLocks noGrp="1"/>
          </p:cNvSpPr>
          <p:nvPr>
            <p:ph sz="half" idx="2"/>
          </p:nvPr>
        </p:nvSpPr>
        <p:spPr/>
        <p:txBody>
          <a:bodyPr/>
          <a:lstStyle/>
          <a:p>
            <a:pPr>
              <a:buFont typeface="Arial" panose="020B0604020202020204" pitchFamily="34" charset="0"/>
              <a:buChar char="•"/>
            </a:pPr>
            <a:r>
              <a:rPr lang="en-US" dirty="0"/>
              <a:t>Released in 2011 to offer a native platform for R</a:t>
            </a:r>
          </a:p>
          <a:p>
            <a:pPr>
              <a:buFont typeface="Arial" panose="020B0604020202020204" pitchFamily="34" charset="0"/>
              <a:buChar char="•"/>
            </a:pPr>
            <a:r>
              <a:rPr lang="en-US" dirty="0"/>
              <a:t>Integrates editor, plotting, console, and variable views</a:t>
            </a:r>
          </a:p>
          <a:p>
            <a:pPr>
              <a:buFont typeface="Arial" panose="020B0604020202020204" pitchFamily="34" charset="0"/>
              <a:buChar char="•"/>
            </a:pPr>
            <a:r>
              <a:rPr lang="en-US" dirty="0"/>
              <a:t>Features code-completion and syntax highlighting</a:t>
            </a:r>
          </a:p>
          <a:p>
            <a:pPr>
              <a:buFont typeface="Arial" panose="020B0604020202020204" pitchFamily="34" charset="0"/>
              <a:buChar char="•"/>
            </a:pPr>
            <a:r>
              <a:rPr lang="en-US" dirty="0"/>
              <a:t>Integrates R library-set</a:t>
            </a:r>
          </a:p>
          <a:p>
            <a:pPr>
              <a:buFont typeface="Arial" panose="020B0604020202020204" pitchFamily="34" charset="0"/>
              <a:buChar char="•"/>
            </a:pPr>
            <a:r>
              <a:rPr lang="en-US" dirty="0"/>
              <a:t>Provides Python interface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684875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AB7A-37B9-05ED-2D37-E1E6C1FFA010}"/>
              </a:ext>
            </a:extLst>
          </p:cNvPr>
          <p:cNvSpPr>
            <a:spLocks noGrp="1"/>
          </p:cNvSpPr>
          <p:nvPr>
            <p:ph type="title"/>
          </p:nvPr>
        </p:nvSpPr>
        <p:spPr/>
        <p:txBody>
          <a:bodyPr/>
          <a:lstStyle/>
          <a:p>
            <a:r>
              <a:rPr lang="en-US" dirty="0"/>
              <a:t>Jupyter Notebook</a:t>
            </a:r>
          </a:p>
        </p:txBody>
      </p:sp>
      <p:pic>
        <p:nvPicPr>
          <p:cNvPr id="6" name="Content Placeholder 5" descr="A screenshot of a computer&#10;&#10;Description automatically generated">
            <a:extLst>
              <a:ext uri="{FF2B5EF4-FFF2-40B4-BE49-F238E27FC236}">
                <a16:creationId xmlns:a16="http://schemas.microsoft.com/office/drawing/2014/main" id="{834D143C-3BF0-BCA8-C1BD-FC76E27D543D}"/>
              </a:ext>
            </a:extLst>
          </p:cNvPr>
          <p:cNvPicPr>
            <a:picLocks noGrp="1" noChangeAspect="1"/>
          </p:cNvPicPr>
          <p:nvPr>
            <p:ph sz="half" idx="1"/>
          </p:nvPr>
        </p:nvPicPr>
        <p:blipFill>
          <a:blip r:embed="rId3"/>
          <a:stretch>
            <a:fillRect/>
          </a:stretch>
        </p:blipFill>
        <p:spPr>
          <a:xfrm>
            <a:off x="457200" y="1648306"/>
            <a:ext cx="4038600" cy="2137401"/>
          </a:xfrm>
        </p:spPr>
      </p:pic>
      <p:sp>
        <p:nvSpPr>
          <p:cNvPr id="4" name="Content Placeholder 3">
            <a:extLst>
              <a:ext uri="{FF2B5EF4-FFF2-40B4-BE49-F238E27FC236}">
                <a16:creationId xmlns:a16="http://schemas.microsoft.com/office/drawing/2014/main" id="{8617BAC2-9A50-49B4-B933-D6E59315A28B}"/>
              </a:ext>
            </a:extLst>
          </p:cNvPr>
          <p:cNvSpPr>
            <a:spLocks noGrp="1"/>
          </p:cNvSpPr>
          <p:nvPr>
            <p:ph sz="half" idx="2"/>
          </p:nvPr>
        </p:nvSpPr>
        <p:spPr/>
        <p:txBody>
          <a:bodyPr/>
          <a:lstStyle/>
          <a:p>
            <a:pPr>
              <a:buFont typeface="Arial" panose="020B0604020202020204" pitchFamily="34" charset="0"/>
              <a:buChar char="•"/>
            </a:pPr>
            <a:r>
              <a:rPr lang="en-US" dirty="0"/>
              <a:t>Unveiled in 2015 to offer a more versatile platform</a:t>
            </a:r>
          </a:p>
          <a:p>
            <a:pPr>
              <a:buFont typeface="Arial" panose="020B0604020202020204" pitchFamily="34" charset="0"/>
              <a:buChar char="•"/>
            </a:pPr>
            <a:r>
              <a:rPr lang="en-US" dirty="0"/>
              <a:t>Distinguished by its kernel-based architecture</a:t>
            </a:r>
          </a:p>
          <a:p>
            <a:pPr>
              <a:buFont typeface="Arial" panose="020B0604020202020204" pitchFamily="34" charset="0"/>
              <a:buChar char="•"/>
            </a:pPr>
            <a:r>
              <a:rPr lang="en-US" dirty="0"/>
              <a:t>Supports over 40 programming languages</a:t>
            </a:r>
          </a:p>
          <a:p>
            <a:pPr>
              <a:buFont typeface="Arial" panose="020B0604020202020204" pitchFamily="34" charset="0"/>
              <a:buChar char="•"/>
            </a:pPr>
            <a:r>
              <a:rPr lang="en-US" dirty="0"/>
              <a:t>Considering Python alone, supports all major packages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378013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9225-BBDB-CB1A-E090-E44B4F88F3D6}"/>
              </a:ext>
            </a:extLst>
          </p:cNvPr>
          <p:cNvSpPr>
            <a:spLocks noGrp="1"/>
          </p:cNvSpPr>
          <p:nvPr>
            <p:ph type="title"/>
          </p:nvPr>
        </p:nvSpPr>
        <p:spPr/>
        <p:txBody>
          <a:bodyPr/>
          <a:lstStyle/>
          <a:p>
            <a:r>
              <a:rPr lang="en-US" dirty="0"/>
              <a:t>Colab</a:t>
            </a:r>
          </a:p>
        </p:txBody>
      </p:sp>
      <p:pic>
        <p:nvPicPr>
          <p:cNvPr id="6" name="Content Placeholder 5" descr="A screenshot of a computer program&#10;&#10;Description automatically generated">
            <a:extLst>
              <a:ext uri="{FF2B5EF4-FFF2-40B4-BE49-F238E27FC236}">
                <a16:creationId xmlns:a16="http://schemas.microsoft.com/office/drawing/2014/main" id="{9BB2D5CF-B009-E7B1-8B84-D1B609D5B198}"/>
              </a:ext>
            </a:extLst>
          </p:cNvPr>
          <p:cNvPicPr>
            <a:picLocks noGrp="1" noChangeAspect="1"/>
          </p:cNvPicPr>
          <p:nvPr>
            <p:ph sz="half" idx="1"/>
          </p:nvPr>
        </p:nvPicPr>
        <p:blipFill>
          <a:blip r:embed="rId3"/>
          <a:stretch>
            <a:fillRect/>
          </a:stretch>
        </p:blipFill>
        <p:spPr>
          <a:xfrm>
            <a:off x="457200" y="1564494"/>
            <a:ext cx="4038600" cy="2305024"/>
          </a:xfrm>
        </p:spPr>
      </p:pic>
      <p:sp>
        <p:nvSpPr>
          <p:cNvPr id="4" name="Content Placeholder 3">
            <a:extLst>
              <a:ext uri="{FF2B5EF4-FFF2-40B4-BE49-F238E27FC236}">
                <a16:creationId xmlns:a16="http://schemas.microsoft.com/office/drawing/2014/main" id="{F648FD55-05D1-6EF2-371B-7316AD98284E}"/>
              </a:ext>
            </a:extLst>
          </p:cNvPr>
          <p:cNvSpPr>
            <a:spLocks noGrp="1"/>
          </p:cNvSpPr>
          <p:nvPr>
            <p:ph sz="half" idx="2"/>
          </p:nvPr>
        </p:nvSpPr>
        <p:spPr/>
        <p:txBody>
          <a:bodyPr/>
          <a:lstStyle/>
          <a:p>
            <a:pPr>
              <a:buFont typeface="Arial" panose="020B0604020202020204" pitchFamily="34" charset="0"/>
              <a:buChar char="•"/>
            </a:pPr>
            <a:r>
              <a:rPr lang="en-US" dirty="0"/>
              <a:t>Launched in 2017 to enhance ML education</a:t>
            </a:r>
          </a:p>
          <a:p>
            <a:pPr>
              <a:buFont typeface="Arial" panose="020B0604020202020204" pitchFamily="34" charset="0"/>
              <a:buChar char="•"/>
            </a:pPr>
            <a:r>
              <a:rPr lang="en-US" dirty="0"/>
              <a:t>Based on Jupyter platform</a:t>
            </a:r>
          </a:p>
          <a:p>
            <a:pPr>
              <a:buFont typeface="Arial" panose="020B0604020202020204" pitchFamily="34" charset="0"/>
              <a:buChar char="•"/>
            </a:pPr>
            <a:r>
              <a:rPr lang="en-US" dirty="0"/>
              <a:t>Offers free GPU access</a:t>
            </a:r>
          </a:p>
          <a:p>
            <a:pPr>
              <a:buFont typeface="Arial" panose="020B0604020202020204" pitchFamily="34" charset="0"/>
              <a:buChar char="•"/>
            </a:pPr>
            <a:r>
              <a:rPr lang="en-US" dirty="0"/>
              <a:t>Supports Python, integrating major ML packages</a:t>
            </a:r>
          </a:p>
          <a:p>
            <a:pPr>
              <a:buFont typeface="Arial" panose="020B0604020202020204" pitchFamily="34" charset="0"/>
              <a:buChar char="•"/>
            </a:pPr>
            <a:r>
              <a:rPr lang="en-US" dirty="0"/>
              <a:t>Connects to Google Drive</a:t>
            </a:r>
          </a:p>
        </p:txBody>
      </p:sp>
    </p:spTree>
    <p:extLst>
      <p:ext uri="{BB962C8B-B14F-4D97-AF65-F5344CB8AC3E}">
        <p14:creationId xmlns:p14="http://schemas.microsoft.com/office/powerpoint/2010/main" val="334842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3F61F7-B940-3266-AAFA-E12E48426567}"/>
              </a:ext>
            </a:extLst>
          </p:cNvPr>
          <p:cNvSpPr txBox="1">
            <a:spLocks/>
          </p:cNvSpPr>
          <p:nvPr/>
        </p:nvSpPr>
        <p:spPr bwMode="auto">
          <a:xfrm>
            <a:off x="381884" y="1959463"/>
            <a:ext cx="3948874" cy="1224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baseline="0">
                <a:solidFill>
                  <a:schemeClr val="bg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3600" dirty="0"/>
              <a:t>Solution</a:t>
            </a:r>
          </a:p>
        </p:txBody>
      </p:sp>
    </p:spTree>
    <p:extLst>
      <p:ext uri="{BB962C8B-B14F-4D97-AF65-F5344CB8AC3E}">
        <p14:creationId xmlns:p14="http://schemas.microsoft.com/office/powerpoint/2010/main" val="684118365"/>
      </p:ext>
    </p:extLst>
  </p:cSld>
  <p:clrMapOvr>
    <a:masterClrMapping/>
  </p:clrMapOvr>
</p:sld>
</file>

<file path=ppt/theme/theme1.xml><?xml version="1.0" encoding="utf-8"?>
<a:theme xmlns:a="http://schemas.openxmlformats.org/drawingml/2006/main" name="PPT-template-widescreen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PPT-template-widescreen_August15</Template>
  <TotalTime>1918</TotalTime>
  <Words>2853</Words>
  <Application>Microsoft Macintosh PowerPoint</Application>
  <PresentationFormat>On-screen Show (16:9)</PresentationFormat>
  <Paragraphs>291</Paragraphs>
  <Slides>30</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Cambria</vt:lpstr>
      <vt:lpstr>CMSY10</vt:lpstr>
      <vt:lpstr>Lucida Grande</vt:lpstr>
      <vt:lpstr>Menlo</vt:lpstr>
      <vt:lpstr>SFTT1095</vt:lpstr>
      <vt:lpstr>Tw Cen MT</vt:lpstr>
      <vt:lpstr>XCharter</vt:lpstr>
      <vt:lpstr>PPT-template-widescreen_August15</vt:lpstr>
      <vt:lpstr>Lowering barriers to using computational notebooks</vt:lpstr>
      <vt:lpstr>Problems</vt:lpstr>
      <vt:lpstr>PowerPoint Presentation</vt:lpstr>
      <vt:lpstr>Concepts</vt:lpstr>
      <vt:lpstr>PowerPoint Presentation</vt:lpstr>
      <vt:lpstr>RStudio</vt:lpstr>
      <vt:lpstr>Jupyter Notebook</vt:lpstr>
      <vt:lpstr>Colab</vt:lpstr>
      <vt:lpstr>PowerPoint Presentation</vt:lpstr>
      <vt:lpstr>Demonstrating Yuna</vt:lpstr>
      <vt:lpstr>Implementing the interface</vt:lpstr>
      <vt:lpstr>Executing code</vt:lpstr>
      <vt:lpstr>Loading packages</vt:lpstr>
      <vt:lpstr>Restoring sessions</vt:lpstr>
      <vt:lpstr>Parsing text</vt:lpstr>
      <vt:lpstr>PowerPoint Presentation</vt:lpstr>
      <vt:lpstr>Managing code – Managing dependencies</vt:lpstr>
      <vt:lpstr>Ensuring reliability – Executing</vt:lpstr>
      <vt:lpstr>Archiving – Versioning</vt:lpstr>
      <vt:lpstr>Sharing and collaborating – Sharing the notebook</vt:lpstr>
      <vt:lpstr>Sharing and collaborating – Sharing related artefacts</vt:lpstr>
      <vt:lpstr>Reproducing and reusing – Reproducing</vt:lpstr>
      <vt:lpstr>Reproducing and reusing – Reusing and adapting</vt:lpstr>
      <vt:lpstr>PowerPoint Presentation</vt:lpstr>
      <vt:lpstr>Future work</vt:lpstr>
      <vt:lpstr>PowerPoint Presentation</vt:lpstr>
      <vt:lpstr>Contributions</vt:lpstr>
      <vt:lpstr>Summary</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Presentation sub-title</dc:title>
  <dc:creator>Tanaka Chitete</dc:creator>
  <cp:lastModifiedBy>Tanaka Chitete</cp:lastModifiedBy>
  <cp:revision>43</cp:revision>
  <dcterms:created xsi:type="dcterms:W3CDTF">2023-11-06T04:30:16Z</dcterms:created>
  <dcterms:modified xsi:type="dcterms:W3CDTF">2023-11-20T23:59:25Z</dcterms:modified>
</cp:coreProperties>
</file>